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75"/>
  </p:notesMasterIdLst>
  <p:sldIdLst>
    <p:sldId id="386" r:id="rId3"/>
    <p:sldId id="361" r:id="rId4"/>
    <p:sldId id="345" r:id="rId5"/>
    <p:sldId id="344" r:id="rId6"/>
    <p:sldId id="321" r:id="rId7"/>
    <p:sldId id="322" r:id="rId8"/>
    <p:sldId id="365" r:id="rId9"/>
    <p:sldId id="323" r:id="rId10"/>
    <p:sldId id="343" r:id="rId11"/>
    <p:sldId id="363" r:id="rId12"/>
    <p:sldId id="364" r:id="rId13"/>
    <p:sldId id="384" r:id="rId14"/>
    <p:sldId id="324" r:id="rId15"/>
    <p:sldId id="333" r:id="rId16"/>
    <p:sldId id="259" r:id="rId17"/>
    <p:sldId id="325" r:id="rId18"/>
    <p:sldId id="342" r:id="rId19"/>
    <p:sldId id="326" r:id="rId20"/>
    <p:sldId id="327" r:id="rId21"/>
    <p:sldId id="371" r:id="rId22"/>
    <p:sldId id="328" r:id="rId23"/>
    <p:sldId id="329" r:id="rId24"/>
    <p:sldId id="330" r:id="rId25"/>
    <p:sldId id="331" r:id="rId26"/>
    <p:sldId id="332" r:id="rId27"/>
    <p:sldId id="367" r:id="rId28"/>
    <p:sldId id="366" r:id="rId29"/>
    <p:sldId id="334" r:id="rId30"/>
    <p:sldId id="351" r:id="rId31"/>
    <p:sldId id="352" r:id="rId32"/>
    <p:sldId id="319" r:id="rId33"/>
    <p:sldId id="335" r:id="rId34"/>
    <p:sldId id="336" r:id="rId35"/>
    <p:sldId id="369" r:id="rId36"/>
    <p:sldId id="370" r:id="rId37"/>
    <p:sldId id="337" r:id="rId38"/>
    <p:sldId id="338" r:id="rId39"/>
    <p:sldId id="354" r:id="rId40"/>
    <p:sldId id="356" r:id="rId41"/>
    <p:sldId id="373" r:id="rId42"/>
    <p:sldId id="374" r:id="rId43"/>
    <p:sldId id="375" r:id="rId44"/>
    <p:sldId id="358" r:id="rId45"/>
    <p:sldId id="390" r:id="rId46"/>
    <p:sldId id="353" r:id="rId47"/>
    <p:sldId id="381" r:id="rId48"/>
    <p:sldId id="389" r:id="rId49"/>
    <p:sldId id="382" r:id="rId50"/>
    <p:sldId id="376" r:id="rId51"/>
    <p:sldId id="377" r:id="rId52"/>
    <p:sldId id="379" r:id="rId53"/>
    <p:sldId id="378" r:id="rId54"/>
    <p:sldId id="380" r:id="rId55"/>
    <p:sldId id="383" r:id="rId56"/>
    <p:sldId id="341" r:id="rId57"/>
    <p:sldId id="268" r:id="rId58"/>
    <p:sldId id="264" r:id="rId59"/>
    <p:sldId id="263" r:id="rId60"/>
    <p:sldId id="317" r:id="rId61"/>
    <p:sldId id="289" r:id="rId62"/>
    <p:sldId id="357" r:id="rId63"/>
    <p:sldId id="275" r:id="rId64"/>
    <p:sldId id="315" r:id="rId65"/>
    <p:sldId id="346" r:id="rId66"/>
    <p:sldId id="388" r:id="rId67"/>
    <p:sldId id="372" r:id="rId68"/>
    <p:sldId id="279" r:id="rId69"/>
    <p:sldId id="347" r:id="rId70"/>
    <p:sldId id="280" r:id="rId71"/>
    <p:sldId id="340" r:id="rId72"/>
    <p:sldId id="348" r:id="rId73"/>
    <p:sldId id="349" r:id="rId7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60066"/>
    <a:srgbClr val="002060"/>
    <a:srgbClr val="FFFF66"/>
    <a:srgbClr val="FFC36D"/>
    <a:srgbClr val="000066"/>
    <a:srgbClr val="6600CC"/>
    <a:srgbClr val="008000"/>
    <a:srgbClr val="25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448" y="-104"/>
      </p:cViewPr>
      <p:guideLst>
        <p:guide orient="horz" pos="624"/>
        <p:guide pos="7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notesMaster" Target="notesMasters/notes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8BA278-6536-6346-881A-32528447DBA5}" type="datetimeFigureOut">
              <a:rPr lang="en-US"/>
              <a:pPr>
                <a:defRPr/>
              </a:pPr>
              <a:t>3/28/12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68209C-2E83-DC4E-A06B-EC433746E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5EA3-8CEA-5445-966F-CBE29EB1CA59}" type="datetimeFigureOut">
              <a:rPr lang="en-US"/>
              <a:pPr>
                <a:defRPr/>
              </a:pPr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C8135-6693-A546-B464-997C7E3AF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8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4BC61-CB8B-3642-AAA7-8BFFE383F78D}" type="datetimeFigureOut">
              <a:rPr lang="en-US"/>
              <a:pPr>
                <a:defRPr/>
              </a:pPr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73CF5-1AE5-C444-B769-58A75D060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EC100-DA67-E846-A3CE-7D9CF010AAF3}" type="datetimeFigureOut">
              <a:rPr lang="en-US"/>
              <a:pPr>
                <a:defRPr/>
              </a:pPr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6E1AC-787A-9D42-99E3-C34A22F8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9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9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78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75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5DA37-BBA3-9D47-86BE-E02887C6EDD0}" type="datetimeFigureOut">
              <a:rPr lang="en-US"/>
              <a:pPr>
                <a:defRPr/>
              </a:pPr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40DAB-3CA1-5F4A-9EEB-A74D56DDF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1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76E9-B709-1341-BBBB-B3C296121BA5}" type="datetimeFigureOut">
              <a:rPr lang="en-US"/>
              <a:pPr>
                <a:defRPr/>
              </a:pPr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8E9E9-4569-434B-8744-225CDF72E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5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008BF-9418-9642-A08F-5F7F6128016D}" type="datetimeFigureOut">
              <a:rPr lang="en-US"/>
              <a:pPr>
                <a:defRPr/>
              </a:pPr>
              <a:t>3/28/12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8EEB9-B25E-B349-843C-20F42D0FD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4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CACA3-7069-214E-BC9D-495FCD99790C}" type="datetimeFigureOut">
              <a:rPr lang="en-US"/>
              <a:pPr>
                <a:defRPr/>
              </a:pPr>
              <a:t>3/28/12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518E-07F4-A445-9523-7900329D3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4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D3F7C-E1EE-0445-9DE5-4F6CB64EB4B5}" type="datetimeFigureOut">
              <a:rPr lang="en-US"/>
              <a:pPr>
                <a:defRPr/>
              </a:pPr>
              <a:t>3/28/12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E676-49B6-634C-AD3F-A97530B36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4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D7585-894E-B54E-9F61-7ACFB16CC6EF}" type="datetimeFigureOut">
              <a:rPr lang="en-US"/>
              <a:pPr>
                <a:defRPr/>
              </a:pPr>
              <a:t>3/28/12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E4E16-A77D-2B46-8BB2-D6157BCF0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96C78-904E-EA4D-B769-9400CC1704A6}" type="datetimeFigureOut">
              <a:rPr lang="en-US"/>
              <a:pPr>
                <a:defRPr/>
              </a:pPr>
              <a:t>3/28/12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3A270-A0CF-E442-8E8E-2D8AFAAF3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8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17695-7DE8-AD4B-B385-B05BE8461A2C}" type="datetimeFigureOut">
              <a:rPr lang="en-US"/>
              <a:pPr>
                <a:defRPr/>
              </a:pPr>
              <a:t>3/28/12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F0CFC-86FF-844B-8109-EA6CC4B16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2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E917542-0CB4-2641-A621-0276DF7FCF36}" type="datetimeFigureOut">
              <a:rPr lang="en-US"/>
              <a:pPr>
                <a:defRPr/>
              </a:pPr>
              <a:t>3/28/12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1C5FE62-D81A-6142-84AE-322EA8589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.jpeg"/><Relationship Id="rId5" Type="http://schemas.openxmlformats.org/officeDocument/2006/relationships/image" Target="../media/image27.png"/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.jpeg"/><Relationship Id="rId5" Type="http://schemas.openxmlformats.org/officeDocument/2006/relationships/image" Target="../media/image28.jpeg"/><Relationship Id="rId1" Type="http://schemas.openxmlformats.org/officeDocument/2006/relationships/themeOverride" Target="../theme/themeOverride12.x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.jpeg"/><Relationship Id="rId5" Type="http://schemas.openxmlformats.org/officeDocument/2006/relationships/image" Target="../media/image29.jpeg"/><Relationship Id="rId1" Type="http://schemas.openxmlformats.org/officeDocument/2006/relationships/themeOverride" Target="../theme/themeOverride13.xml"/><Relationship Id="rId2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jpeg"/><Relationship Id="rId12" Type="http://schemas.openxmlformats.org/officeDocument/2006/relationships/image" Target="../media/image37.jpeg"/><Relationship Id="rId1" Type="http://schemas.openxmlformats.org/officeDocument/2006/relationships/themeOverride" Target="../theme/themeOverride14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33.jpeg"/><Relationship Id="rId9" Type="http://schemas.openxmlformats.org/officeDocument/2006/relationships/image" Target="../media/image34.jpeg"/><Relationship Id="rId10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15.xm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.jpeg"/><Relationship Id="rId5" Type="http://schemas.openxmlformats.org/officeDocument/2006/relationships/image" Target="../media/image38.jpeg"/><Relationship Id="rId1" Type="http://schemas.openxmlformats.org/officeDocument/2006/relationships/themeOverride" Target="../theme/themeOverride16.xml"/><Relationship Id="rId2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17.xml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18.x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1" Type="http://schemas.openxmlformats.org/officeDocument/2006/relationships/themeOverride" Target="../theme/themeOverride19.xml"/><Relationship Id="rId2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1" Type="http://schemas.openxmlformats.org/officeDocument/2006/relationships/themeOverride" Target="../theme/themeOverride20.xml"/><Relationship Id="rId2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1" Type="http://schemas.openxmlformats.org/officeDocument/2006/relationships/themeOverride" Target="../theme/themeOverride21.x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22.xml"/><Relationship Id="rId2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.jpeg"/><Relationship Id="rId5" Type="http://schemas.openxmlformats.org/officeDocument/2006/relationships/image" Target="../media/image46.jpeg"/><Relationship Id="rId1" Type="http://schemas.openxmlformats.org/officeDocument/2006/relationships/themeOverride" Target="../theme/themeOverride23.x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.jpeg"/><Relationship Id="rId5" Type="http://schemas.openxmlformats.org/officeDocument/2006/relationships/image" Target="../media/image47.jpeg"/><Relationship Id="rId1" Type="http://schemas.openxmlformats.org/officeDocument/2006/relationships/themeOverride" Target="../theme/themeOverride24.xml"/><Relationship Id="rId2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.jpeg"/><Relationship Id="rId5" Type="http://schemas.openxmlformats.org/officeDocument/2006/relationships/image" Target="../media/image48.jpeg"/><Relationship Id="rId6" Type="http://schemas.openxmlformats.org/officeDocument/2006/relationships/image" Target="../media/image49.jpeg"/><Relationship Id="rId1" Type="http://schemas.openxmlformats.org/officeDocument/2006/relationships/themeOverride" Target="../theme/themeOverride25.x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.jpeg"/><Relationship Id="rId5" Type="http://schemas.openxmlformats.org/officeDocument/2006/relationships/image" Target="../media/image50.jpeg"/><Relationship Id="rId1" Type="http://schemas.openxmlformats.org/officeDocument/2006/relationships/themeOverride" Target="../theme/themeOverride26.xml"/><Relationship Id="rId2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1.jpeg"/><Relationship Id="rId5" Type="http://schemas.openxmlformats.org/officeDocument/2006/relationships/image" Target="../media/image30.jpeg"/><Relationship Id="rId1" Type="http://schemas.openxmlformats.org/officeDocument/2006/relationships/themeOverride" Target="../theme/themeOverride27.xml"/><Relationship Id="rId2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1.jpeg"/><Relationship Id="rId5" Type="http://schemas.openxmlformats.org/officeDocument/2006/relationships/image" Target="../media/image51.jpeg"/><Relationship Id="rId1" Type="http://schemas.openxmlformats.org/officeDocument/2006/relationships/themeOverride" Target="../theme/themeOverride28.xml"/><Relationship Id="rId2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1.jpeg"/><Relationship Id="rId5" Type="http://schemas.openxmlformats.org/officeDocument/2006/relationships/image" Target="../media/image52.jpeg"/><Relationship Id="rId6" Type="http://schemas.openxmlformats.org/officeDocument/2006/relationships/image" Target="../media/image53.jpeg"/><Relationship Id="rId1" Type="http://schemas.openxmlformats.org/officeDocument/2006/relationships/themeOverride" Target="../theme/themeOverride29.xml"/><Relationship Id="rId2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1.jpeg"/><Relationship Id="rId5" Type="http://schemas.openxmlformats.org/officeDocument/2006/relationships/image" Target="../media/image53.jpeg"/><Relationship Id="rId1" Type="http://schemas.openxmlformats.org/officeDocument/2006/relationships/themeOverride" Target="../theme/themeOverride30.xml"/><Relationship Id="rId2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31.xml"/><Relationship Id="rId2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1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themeOverride" Target="../theme/themeOverride32.xml"/><Relationship Id="rId2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1.jpeg"/><Relationship Id="rId5" Type="http://schemas.openxmlformats.org/officeDocument/2006/relationships/image" Target="../media/image54.jpeg"/><Relationship Id="rId6" Type="http://schemas.openxmlformats.org/officeDocument/2006/relationships/image" Target="../media/image33.jpeg"/><Relationship Id="rId1" Type="http://schemas.openxmlformats.org/officeDocument/2006/relationships/themeOverride" Target="../theme/themeOverride33.xml"/><Relationship Id="rId2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1.jpeg"/><Relationship Id="rId5" Type="http://schemas.openxmlformats.org/officeDocument/2006/relationships/image" Target="../media/image55.jpg"/><Relationship Id="rId1" Type="http://schemas.openxmlformats.org/officeDocument/2006/relationships/themeOverride" Target="../theme/themeOverride34.x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1.jpeg"/><Relationship Id="rId5" Type="http://schemas.openxmlformats.org/officeDocument/2006/relationships/image" Target="../media/image56.jpg"/><Relationship Id="rId1" Type="http://schemas.openxmlformats.org/officeDocument/2006/relationships/themeOverride" Target="../theme/themeOverride35.xml"/><Relationship Id="rId2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1.jpeg"/><Relationship Id="rId5" Type="http://schemas.openxmlformats.org/officeDocument/2006/relationships/image" Target="../media/image57.jpg"/><Relationship Id="rId1" Type="http://schemas.openxmlformats.org/officeDocument/2006/relationships/themeOverride" Target="../theme/themeOverride36.xml"/><Relationship Id="rId2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37.xml"/><Relationship Id="rId2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38.xml"/><Relationship Id="rId2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39.xml"/><Relationship Id="rId2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40.xml"/><Relationship Id="rId2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1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themeOverride" Target="../theme/themeOverride41.xml"/><Relationship Id="rId2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42.xml"/><Relationship Id="rId2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43.x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44.xml"/><Relationship Id="rId2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45.xml"/><Relationship Id="rId2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46.xml"/><Relationship Id="rId2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47.xml"/><Relationship Id="rId2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5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Relationship Id="rId3" Type="http://schemas.openxmlformats.org/officeDocument/2006/relationships/image" Target="../media/image5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5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58.jpeg"/></Relationships>
</file>

<file path=ppt/slides/_rels/slide5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jpeg"/><Relationship Id="rId12" Type="http://schemas.openxmlformats.org/officeDocument/2006/relationships/image" Target="../media/image70.jpeg"/><Relationship Id="rId13" Type="http://schemas.openxmlformats.org/officeDocument/2006/relationships/image" Target="../media/image71.jpeg"/><Relationship Id="rId14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62.jpeg"/><Relationship Id="rId4" Type="http://schemas.openxmlformats.org/officeDocument/2006/relationships/image" Target="../media/image63.jpeg"/><Relationship Id="rId5" Type="http://schemas.openxmlformats.org/officeDocument/2006/relationships/image" Target="../media/image64.jpeg"/><Relationship Id="rId6" Type="http://schemas.openxmlformats.org/officeDocument/2006/relationships/image" Target="../media/image47.jpeg"/><Relationship Id="rId7" Type="http://schemas.openxmlformats.org/officeDocument/2006/relationships/image" Target="../media/image65.jpeg"/><Relationship Id="rId8" Type="http://schemas.openxmlformats.org/officeDocument/2006/relationships/image" Target="../media/image66.jpeg"/><Relationship Id="rId9" Type="http://schemas.openxmlformats.org/officeDocument/2006/relationships/image" Target="../media/image67.jpeg"/><Relationship Id="rId10" Type="http://schemas.openxmlformats.org/officeDocument/2006/relationships/image" Target="../media/image68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jpg"/><Relationship Id="rId13" Type="http://schemas.openxmlformats.org/officeDocument/2006/relationships/image" Target="../media/image17.jpg"/><Relationship Id="rId14" Type="http://schemas.openxmlformats.org/officeDocument/2006/relationships/image" Target="../media/image18.jp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jpeg"/><Relationship Id="rId5" Type="http://schemas.openxmlformats.org/officeDocument/2006/relationships/image" Target="../media/image10.jpeg"/><Relationship Id="rId6" Type="http://schemas.microsoft.com/office/2007/relationships/hdphoto" Target="../media/hdphoto1.wdp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png"/><Relationship Id="rId10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Relationship Id="rId3" Type="http://schemas.openxmlformats.org/officeDocument/2006/relationships/image" Target="../media/image58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54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7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7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48.xml"/><Relationship Id="rId2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7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7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.jpe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image" Target="../media/image21.jpe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49.xml"/><Relationship Id="rId2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5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1942437"/>
            <a:ext cx="91440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b="1" dirty="0">
                <a:solidFill>
                  <a:srgbClr val="000066"/>
                </a:solidFill>
                <a:latin typeface="Monotype Corsiva" charset="0"/>
                <a:ea typeface="ＭＳ Ｐゴシック" charset="0"/>
                <a:cs typeface="Arial" charset="0"/>
              </a:rPr>
              <a:t>Change Your Water…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600" b="1" dirty="0">
                <a:solidFill>
                  <a:srgbClr val="000066"/>
                </a:solidFill>
                <a:latin typeface="Monotype Corsiva" charset="0"/>
                <a:ea typeface="ＭＳ Ｐゴシック" charset="0"/>
                <a:cs typeface="Arial" charset="0"/>
              </a:rPr>
              <a:t>Change Your Life!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882650" y="5181600"/>
            <a:ext cx="7378700" cy="1905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7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pic>
        <p:nvPicPr>
          <p:cNvPr id="3" name="Picture Placeholder 4" descr="tlacote3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" b="3442"/>
          <a:stretch>
            <a:fillRect/>
          </a:stretch>
        </p:blipFill>
        <p:spPr>
          <a:xfrm>
            <a:off x="342690" y="3730477"/>
            <a:ext cx="3505200" cy="23622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Placeholder 4" descr="cave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9" b="13399"/>
          <a:stretch>
            <a:fillRect/>
          </a:stretch>
        </p:blipFill>
        <p:spPr bwMode="auto">
          <a:xfrm>
            <a:off x="4346310" y="3730477"/>
            <a:ext cx="44958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Placeholder 4" descr="holy-water2-cc-tentencents[1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r="5405"/>
          <a:stretch>
            <a:fillRect/>
          </a:stretch>
        </p:blipFill>
        <p:spPr bwMode="auto">
          <a:xfrm>
            <a:off x="4346311" y="281091"/>
            <a:ext cx="44259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677" y="1075323"/>
            <a:ext cx="41540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 eaLnBrk="1" hangingPunct="1">
              <a:tabLst>
                <a:tab pos="3028950" algn="l"/>
              </a:tabLst>
              <a:defRPr/>
            </a:pP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Miracle</a:t>
            </a:r>
          </a:p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Water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6310" y="3257653"/>
            <a:ext cx="4425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 Holy  Water – Lourdes, France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689" y="6108737"/>
            <a:ext cx="3505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Tlacote</a:t>
            </a:r>
            <a:r>
              <a:rPr lang="en-US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, Mexico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6310" y="6115936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ctr" eaLnBrk="1" hangingPunct="1">
              <a:defRPr/>
            </a:pPr>
            <a:r>
              <a:rPr lang="ja-JP" altLang="en-US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“</a:t>
            </a:r>
            <a:r>
              <a:rPr lang="en-US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Wonder Water</a:t>
            </a:r>
            <a:r>
              <a:rPr lang="ja-JP" altLang="en-US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”</a:t>
            </a:r>
            <a:r>
              <a:rPr lang="en-US" altLang="ja-JP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 </a:t>
            </a:r>
            <a:r>
              <a:rPr lang="en-US" altLang="ja-JP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– </a:t>
            </a:r>
            <a:r>
              <a:rPr lang="en-US" sz="1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Nordenau</a:t>
            </a:r>
            <a:r>
              <a:rPr lang="en-US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, Germany</a:t>
            </a:r>
          </a:p>
        </p:txBody>
      </p:sp>
    </p:spTree>
    <p:extLst>
      <p:ext uri="{BB962C8B-B14F-4D97-AF65-F5344CB8AC3E}">
        <p14:creationId xmlns:p14="http://schemas.microsoft.com/office/powerpoint/2010/main" val="124371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pic>
        <p:nvPicPr>
          <p:cNvPr id="10" name="Content Placeholder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0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250" y="341313"/>
            <a:ext cx="8461375" cy="6143625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1519" y="1"/>
            <a:ext cx="605869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brightnessContrast bright="2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518" y="0"/>
            <a:ext cx="534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74591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5943600"/>
            <a:ext cx="4953000" cy="152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4495800"/>
            <a:ext cx="35814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29200" y="44196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Japan is #1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29200" y="58166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USA is #38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29200" y="51054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Cuba is #37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105400" y="6019800"/>
            <a:ext cx="7620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029200" y="5486400"/>
            <a:ext cx="762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800600" y="762000"/>
            <a:ext cx="990600" cy="396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457200" y="1000569"/>
            <a:ext cx="8229600" cy="8004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Facts</a:t>
            </a:r>
            <a:endParaRPr lang="en-US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728154"/>
            <a:ext cx="8229600" cy="4695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875"/>
              </a:spcBef>
            </a:pPr>
            <a:r>
              <a:rPr lang="en-US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57% of all pain killers consumed in the world are consumed in the United States.</a:t>
            </a:r>
            <a:endParaRPr lang="en-US" sz="28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spcBef>
                <a:spcPts val="1875"/>
              </a:spcBef>
            </a:pPr>
            <a:r>
              <a:rPr lang="en-US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Two thirds of all prescription drugs produced in the world are consumed in the United States.</a:t>
            </a:r>
          </a:p>
          <a:p>
            <a:pPr>
              <a:spcBef>
                <a:spcPts val="1875"/>
              </a:spcBef>
            </a:pPr>
            <a:r>
              <a:rPr lang="en-US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What does that tell us?</a:t>
            </a:r>
          </a:p>
          <a:p>
            <a:pPr>
              <a:spcBef>
                <a:spcPts val="1875"/>
              </a:spcBef>
            </a:pPr>
            <a:r>
              <a:rPr lang="en-US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That the United States is filled with drug addicts.</a:t>
            </a:r>
          </a:p>
          <a:p>
            <a:pPr>
              <a:spcBef>
                <a:spcPts val="1875"/>
              </a:spcBef>
            </a:pPr>
            <a:r>
              <a:rPr lang="en-US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Unfortunately, most of them are Senior </a:t>
            </a: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Citizens</a:t>
            </a:r>
            <a:r>
              <a:rPr lang="en-US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spcBef>
                <a:spcPts val="1875"/>
              </a:spcBef>
            </a:pP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All drugs are highly acidic.</a:t>
            </a:r>
          </a:p>
          <a:p>
            <a:pPr>
              <a:spcBef>
                <a:spcPts val="1875"/>
              </a:spcBef>
            </a:pPr>
            <a:endParaRPr lang="en-US" sz="28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29699" name="Title 1"/>
          <p:cNvSpPr txBox="1">
            <a:spLocks/>
          </p:cNvSpPr>
          <p:nvPr/>
        </p:nvSpPr>
        <p:spPr bwMode="auto">
          <a:xfrm>
            <a:off x="0" y="124460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660066"/>
                </a:solidFill>
                <a:cs typeface="Calibri" charset="0"/>
              </a:rPr>
              <a:t>Kangen Water Demonstration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68325" y="2058988"/>
            <a:ext cx="8031163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I believe that this is the missing link to</a:t>
            </a:r>
          </a:p>
          <a:p>
            <a:pPr algn="ctr" eaLnBrk="1" hangingPunct="1"/>
            <a:r>
              <a:rPr lang="en-US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Health and Longevity</a:t>
            </a: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This is the next </a:t>
            </a:r>
            <a:r>
              <a:rPr lang="en-US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Megatrend</a:t>
            </a: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What you see here may shock and surprise you.</a:t>
            </a:r>
          </a:p>
          <a:p>
            <a:pPr algn="ctr" eaLnBrk="1" hangingPunct="1">
              <a:lnSpc>
                <a:spcPct val="200000"/>
              </a:lnSpc>
            </a:pPr>
            <a:r>
              <a:rPr lang="en-US" sz="2800" b="1" dirty="0">
                <a:solidFill>
                  <a:srgbClr val="660066"/>
                </a:solidFill>
                <a:latin typeface="Arial" charset="0"/>
                <a:cs typeface="Arial" charset="0"/>
              </a:rPr>
              <a:t>Remember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Your mind is like a parachute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It only works when it is open!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pic>
        <p:nvPicPr>
          <p:cNvPr id="30723" name="Picture 2" descr="drinking_water_gl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3165475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99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Three Kangen Water</a:t>
            </a:r>
            <a:r>
              <a:rPr lang="en-US" sz="3600" b="1" baseline="3000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®</a:t>
            </a:r>
            <a:r>
              <a:rPr lang="en-US" sz="3600" b="1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 Properties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76400" y="2743200"/>
            <a:ext cx="38862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charset="0"/>
              <a:buAutoNum type="arabicPeriod"/>
            </a:pPr>
            <a:r>
              <a:rPr lang="en-US" sz="32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Anti-Oxidant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charset="0"/>
              <a:buAutoNum type="arabicPeriod"/>
            </a:pPr>
            <a:r>
              <a:rPr lang="en-US" sz="32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Alkaline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charset="0"/>
              <a:buAutoNum type="arabicPeriod"/>
            </a:pPr>
            <a:r>
              <a:rPr lang="en-US" sz="32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Micro-Clustered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828800"/>
            <a:ext cx="9144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Oxidation = The “</a:t>
            </a:r>
            <a:r>
              <a:rPr lang="en-US" altLang="ja-JP" sz="2800" b="1" i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Rusting” Process</a:t>
            </a:r>
          </a:p>
          <a:p>
            <a:pPr eaLnBrk="1" hangingPunct="1">
              <a:spcBef>
                <a:spcPct val="50000"/>
              </a:spcBef>
            </a:pPr>
            <a:endParaRPr lang="en-US" sz="1600" b="1" i="1">
              <a:solidFill>
                <a:srgbClr val="000066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600" b="1" i="1">
              <a:solidFill>
                <a:srgbClr val="000066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600" b="1" i="1">
              <a:solidFill>
                <a:srgbClr val="000066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600" b="1" i="1">
              <a:solidFill>
                <a:srgbClr val="000066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600" b="1" i="1">
              <a:solidFill>
                <a:srgbClr val="000066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Living Tissue + Oxidation = Sickness &amp; Aging</a:t>
            </a:r>
          </a:p>
          <a:p>
            <a:pPr algn="ctr"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sz="2800" b="1" i="1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KANGEN™ Breakthrough Water Technology</a:t>
            </a:r>
          </a:p>
          <a:p>
            <a:pPr algn="ctr"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Anti-Oxidation ♦ Anti-Inflammatory ♦ Anti-Aging</a:t>
            </a:r>
          </a:p>
        </p:txBody>
      </p:sp>
      <p:pic>
        <p:nvPicPr>
          <p:cNvPr id="8" name="Picture 5" descr="ap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476500"/>
            <a:ext cx="25908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05100" y="3924300"/>
            <a:ext cx="3657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(Cut apple after several minutes)</a:t>
            </a:r>
          </a:p>
        </p:txBody>
      </p:sp>
      <p:sp>
        <p:nvSpPr>
          <p:cNvPr id="32774" name="Text Box 2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660066"/>
                </a:solidFill>
                <a:latin typeface="Arial Black" charset="0"/>
                <a:ea typeface="ＭＳ Ｐゴシック" charset="0"/>
                <a:cs typeface="ＭＳ Ｐゴシック" charset="0"/>
              </a:rPr>
              <a:t>1. Anti-Oxidation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6375400" y="5575300"/>
            <a:ext cx="95250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  <a:ea typeface="ＭＳ Ｐゴシック" charset="0"/>
                <a:cs typeface="ＭＳ Ｐゴシック" charset="0"/>
              </a:rPr>
              <a:t>Purified</a:t>
            </a:r>
            <a:br>
              <a:rPr lang="en-US" sz="1200" b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200" b="1">
                <a:latin typeface="Arial" charset="0"/>
                <a:ea typeface="ＭＳ Ｐゴシック" charset="0"/>
                <a:cs typeface="ＭＳ Ｐゴシック" charset="0"/>
              </a:rPr>
              <a:t>R.O.</a:t>
            </a:r>
            <a:br>
              <a:rPr lang="en-US" sz="1200" b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200" b="1">
                <a:latin typeface="Arial" charset="0"/>
                <a:ea typeface="ＭＳ Ｐゴシック" charset="0"/>
                <a:cs typeface="ＭＳ Ｐゴシック" charset="0"/>
              </a:rPr>
              <a:t>Distilled</a:t>
            </a:r>
            <a:br>
              <a:rPr lang="en-US" sz="1200" b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200" b="1">
                <a:latin typeface="Arial" charset="0"/>
                <a:ea typeface="ＭＳ Ｐゴシック" charset="0"/>
                <a:cs typeface="ＭＳ Ｐゴシック" charset="0"/>
              </a:rPr>
              <a:t>Water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3644900" y="5791200"/>
            <a:ext cx="9525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  <a:ea typeface="ＭＳ Ｐゴシック" charset="0"/>
                <a:cs typeface="ＭＳ Ｐゴシック" charset="0"/>
              </a:rPr>
              <a:t>Vitamin C</a:t>
            </a: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660066"/>
                </a:solidFill>
                <a:latin typeface="Arial Black" charset="0"/>
                <a:ea typeface="ＭＳ Ｐゴシック" charset="0"/>
                <a:cs typeface="ＭＳ Ｐゴシック" charset="0"/>
              </a:rPr>
              <a:t>1. Anti-Oxidation</a:t>
            </a:r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838200" y="1930400"/>
            <a:ext cx="2819400" cy="685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8"/>
          <p:cNvSpPr>
            <a:spLocks noChangeShapeType="1"/>
          </p:cNvSpPr>
          <p:nvPr/>
        </p:nvSpPr>
        <p:spPr bwMode="auto">
          <a:xfrm>
            <a:off x="4572000" y="3163888"/>
            <a:ext cx="0" cy="3198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Line 9"/>
          <p:cNvSpPr>
            <a:spLocks noChangeShapeType="1"/>
          </p:cNvSpPr>
          <p:nvPr/>
        </p:nvSpPr>
        <p:spPr bwMode="auto">
          <a:xfrm>
            <a:off x="5486400" y="3163888"/>
            <a:ext cx="0" cy="3198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10"/>
          <p:cNvSpPr>
            <a:spLocks noChangeShapeType="1"/>
          </p:cNvSpPr>
          <p:nvPr/>
        </p:nvSpPr>
        <p:spPr bwMode="auto">
          <a:xfrm>
            <a:off x="6400800" y="3163888"/>
            <a:ext cx="0" cy="3198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11"/>
          <p:cNvSpPr>
            <a:spLocks noChangeShapeType="1"/>
          </p:cNvSpPr>
          <p:nvPr/>
        </p:nvSpPr>
        <p:spPr bwMode="auto">
          <a:xfrm>
            <a:off x="7315200" y="3163888"/>
            <a:ext cx="0" cy="3198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12"/>
          <p:cNvSpPr>
            <a:spLocks noChangeShapeType="1"/>
          </p:cNvSpPr>
          <p:nvPr/>
        </p:nvSpPr>
        <p:spPr bwMode="auto">
          <a:xfrm>
            <a:off x="7315200" y="3163888"/>
            <a:ext cx="0" cy="3198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3"/>
          <p:cNvSpPr>
            <a:spLocks noChangeShapeType="1"/>
          </p:cNvSpPr>
          <p:nvPr/>
        </p:nvSpPr>
        <p:spPr bwMode="auto">
          <a:xfrm>
            <a:off x="8229600" y="3163888"/>
            <a:ext cx="0" cy="3198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Line 14"/>
          <p:cNvSpPr>
            <a:spLocks noChangeShapeType="1"/>
          </p:cNvSpPr>
          <p:nvPr/>
        </p:nvSpPr>
        <p:spPr bwMode="auto">
          <a:xfrm>
            <a:off x="914400" y="3163888"/>
            <a:ext cx="0" cy="3198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Line 15"/>
          <p:cNvSpPr>
            <a:spLocks noChangeShapeType="1"/>
          </p:cNvSpPr>
          <p:nvPr/>
        </p:nvSpPr>
        <p:spPr bwMode="auto">
          <a:xfrm>
            <a:off x="1828800" y="3163888"/>
            <a:ext cx="0" cy="3198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Line 16"/>
          <p:cNvSpPr>
            <a:spLocks noChangeShapeType="1"/>
          </p:cNvSpPr>
          <p:nvPr/>
        </p:nvSpPr>
        <p:spPr bwMode="auto">
          <a:xfrm>
            <a:off x="2743200" y="3163888"/>
            <a:ext cx="0" cy="3198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Line 17"/>
          <p:cNvSpPr>
            <a:spLocks noChangeShapeType="1"/>
          </p:cNvSpPr>
          <p:nvPr/>
        </p:nvSpPr>
        <p:spPr bwMode="auto">
          <a:xfrm>
            <a:off x="3657600" y="3163888"/>
            <a:ext cx="0" cy="3198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Line 18"/>
          <p:cNvSpPr>
            <a:spLocks noChangeShapeType="1"/>
          </p:cNvSpPr>
          <p:nvPr/>
        </p:nvSpPr>
        <p:spPr bwMode="auto">
          <a:xfrm>
            <a:off x="3657600" y="3163888"/>
            <a:ext cx="0" cy="3198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Line 19"/>
          <p:cNvSpPr>
            <a:spLocks noChangeShapeType="1"/>
          </p:cNvSpPr>
          <p:nvPr/>
        </p:nvSpPr>
        <p:spPr bwMode="auto">
          <a:xfrm>
            <a:off x="4572000" y="3163888"/>
            <a:ext cx="0" cy="3198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Text Box 20"/>
          <p:cNvSpPr txBox="1">
            <a:spLocks noChangeArrowheads="1"/>
          </p:cNvSpPr>
          <p:nvPr/>
        </p:nvSpPr>
        <p:spPr bwMode="auto">
          <a:xfrm>
            <a:off x="-25400" y="27955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-400       -300        -200      -100           0        +100       +200      +300      +400</a:t>
            </a:r>
          </a:p>
        </p:txBody>
      </p:sp>
      <p:sp>
        <p:nvSpPr>
          <p:cNvPr id="34835" name="Text Box 21"/>
          <p:cNvSpPr txBox="1">
            <a:spLocks noChangeArrowheads="1"/>
          </p:cNvSpPr>
          <p:nvPr/>
        </p:nvSpPr>
        <p:spPr bwMode="auto">
          <a:xfrm>
            <a:off x="838200" y="1960563"/>
            <a:ext cx="2819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  <a:ea typeface="ＭＳ Ｐゴシック" charset="0"/>
                <a:cs typeface="ＭＳ Ｐゴシック" charset="0"/>
              </a:rPr>
              <a:t>- ORP </a:t>
            </a:r>
            <a:r>
              <a:rPr lang="en-US" sz="2000" b="1">
                <a:latin typeface="Arial" charset="0"/>
                <a:ea typeface="ＭＳ Ｐゴシック" charset="0"/>
                <a:cs typeface="ＭＳ Ｐゴシック" charset="0"/>
              </a:rPr>
              <a:t>(mv)</a:t>
            </a:r>
          </a:p>
        </p:txBody>
      </p:sp>
      <p:sp>
        <p:nvSpPr>
          <p:cNvPr id="34836" name="Rectangle 22"/>
          <p:cNvSpPr>
            <a:spLocks noChangeArrowheads="1"/>
          </p:cNvSpPr>
          <p:nvPr/>
        </p:nvSpPr>
        <p:spPr bwMode="auto">
          <a:xfrm>
            <a:off x="5473700" y="1930400"/>
            <a:ext cx="2819400" cy="6858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Text Box 23"/>
          <p:cNvSpPr txBox="1">
            <a:spLocks noChangeArrowheads="1"/>
          </p:cNvSpPr>
          <p:nvPr/>
        </p:nvSpPr>
        <p:spPr bwMode="auto">
          <a:xfrm>
            <a:off x="5473700" y="1960563"/>
            <a:ext cx="2819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  <a:ea typeface="ＭＳ Ｐゴシック" charset="0"/>
                <a:cs typeface="ＭＳ Ｐゴシック" charset="0"/>
              </a:rPr>
              <a:t>+ ORP </a:t>
            </a:r>
            <a:r>
              <a:rPr lang="en-US" sz="2000" b="1">
                <a:latin typeface="Arial" charset="0"/>
                <a:ea typeface="ＭＳ Ｐゴシック" charset="0"/>
                <a:cs typeface="ＭＳ Ｐゴシック" charset="0"/>
              </a:rPr>
              <a:t>(mv)</a:t>
            </a:r>
          </a:p>
        </p:txBody>
      </p:sp>
      <p:pic>
        <p:nvPicPr>
          <p:cNvPr id="23" name="Picture 24" descr="leveluk_s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895725"/>
            <a:ext cx="1133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393700" y="5118100"/>
            <a:ext cx="1143000" cy="623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  <a:ea typeface="ＭＳ Ｐゴシック" charset="0"/>
                <a:cs typeface="ＭＳ Ｐゴシック" charset="0"/>
              </a:rPr>
              <a:t>KANGEN™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>
                <a:latin typeface="Arial" charset="0"/>
                <a:ea typeface="ＭＳ Ｐゴシック" charset="0"/>
                <a:cs typeface="ＭＳ Ｐゴシック" charset="0"/>
              </a:rPr>
              <a:t>WATER</a:t>
            </a:r>
          </a:p>
        </p:txBody>
      </p:sp>
      <p:pic>
        <p:nvPicPr>
          <p:cNvPr id="25" name="Picture 27" descr="cup_of_green_te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3883025"/>
            <a:ext cx="9144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8" descr="orang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257800"/>
            <a:ext cx="40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3136900" y="4749800"/>
            <a:ext cx="11430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  <a:ea typeface="ＭＳ Ｐゴシック" charset="0"/>
                <a:cs typeface="ＭＳ Ｐゴシック" charset="0"/>
              </a:rPr>
              <a:t>Green Tea</a:t>
            </a:r>
          </a:p>
        </p:txBody>
      </p:sp>
      <p:pic>
        <p:nvPicPr>
          <p:cNvPr id="28" name="Picture 31" descr="bottles_in_box_no_borde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21200"/>
            <a:ext cx="7683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3" descr="Grohe-33939000-Europlus-II-Kitchen-Faucet-B0000DGJVJ-M-AR9HWX24POID3_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57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4" descr="photo_SodaCans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00400"/>
            <a:ext cx="1447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7696200" y="6172200"/>
            <a:ext cx="9525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  <a:ea typeface="ＭＳ Ｐゴシック" charset="0"/>
                <a:cs typeface="ＭＳ Ｐゴシック" charset="0"/>
              </a:rPr>
              <a:t>Tap Water</a:t>
            </a: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7924800" y="3962400"/>
            <a:ext cx="9525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  <a:ea typeface="ＭＳ Ｐゴシック" charset="0"/>
                <a:cs typeface="ＭＳ Ｐゴシック" charset="0"/>
              </a:rPr>
              <a:t>Soda</a:t>
            </a:r>
          </a:p>
        </p:txBody>
      </p:sp>
      <p:sp>
        <p:nvSpPr>
          <p:cNvPr id="34848" name="Line 38"/>
          <p:cNvSpPr>
            <a:spLocks noChangeShapeType="1"/>
          </p:cNvSpPr>
          <p:nvPr/>
        </p:nvSpPr>
        <p:spPr bwMode="auto">
          <a:xfrm>
            <a:off x="444500" y="31623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" name="Picture 39" descr="wat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276725"/>
            <a:ext cx="4206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7" descr="sports drink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4203700"/>
            <a:ext cx="6731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696200" y="4953000"/>
            <a:ext cx="1066800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000" b="1">
                <a:latin typeface="Arial" charset="0"/>
                <a:ea typeface="ＭＳ Ｐゴシック" charset="0"/>
                <a:cs typeface="ＭＳ Ｐゴシック" charset="0"/>
              </a:rPr>
              <a:t>Sports drinks</a:t>
            </a:r>
          </a:p>
        </p:txBody>
      </p:sp>
      <p:sp>
        <p:nvSpPr>
          <p:cNvPr id="34852" name="TextBox 35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57600" y="1811338"/>
            <a:ext cx="1816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b="1">
                <a:solidFill>
                  <a:srgbClr val="660066"/>
                </a:solidFill>
              </a:rPr>
              <a:t>O</a:t>
            </a:r>
            <a:r>
              <a:rPr lang="en-US" sz="2000">
                <a:solidFill>
                  <a:srgbClr val="000066"/>
                </a:solidFill>
              </a:rPr>
              <a:t>xidation</a:t>
            </a:r>
          </a:p>
          <a:p>
            <a:pPr eaLnBrk="1" hangingPunct="1">
              <a:lnSpc>
                <a:spcPct val="80000"/>
              </a:lnSpc>
            </a:pPr>
            <a:r>
              <a:rPr lang="en-US" b="1">
                <a:solidFill>
                  <a:srgbClr val="660066"/>
                </a:solidFill>
              </a:rPr>
              <a:t>R</a:t>
            </a:r>
            <a:r>
              <a:rPr lang="en-US" sz="2000">
                <a:solidFill>
                  <a:srgbClr val="000066"/>
                </a:solidFill>
              </a:rPr>
              <a:t>eduction</a:t>
            </a:r>
          </a:p>
          <a:p>
            <a:pPr eaLnBrk="1" hangingPunct="1">
              <a:lnSpc>
                <a:spcPct val="80000"/>
              </a:lnSpc>
            </a:pPr>
            <a:r>
              <a:rPr lang="en-US" b="1">
                <a:solidFill>
                  <a:srgbClr val="660066"/>
                </a:solidFill>
              </a:rPr>
              <a:t>P</a:t>
            </a:r>
            <a:r>
              <a:rPr lang="en-US" sz="2000">
                <a:solidFill>
                  <a:srgbClr val="000066"/>
                </a:solidFill>
              </a:rPr>
              <a:t>otential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4" grpId="0" animBg="1"/>
      <p:bldP spid="27" grpId="0" animBg="1"/>
      <p:bldP spid="31" grpId="0" animBg="1"/>
      <p:bldP spid="32" grpId="0" animBg="1"/>
      <p:bldP spid="36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489276" y="1170882"/>
            <a:ext cx="8203185" cy="546303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660066"/>
                </a:solidFill>
              </a:rPr>
              <a:t>“…</a:t>
            </a:r>
            <a:r>
              <a:rPr lang="en-US" sz="2800" b="1" dirty="0">
                <a:solidFill>
                  <a:srgbClr val="660066"/>
                </a:solidFill>
              </a:rPr>
              <a:t>if free radicals are produced in the DNA, the DNA becomes transformed and it becomes mutated. Mutated transformed DNA will produce cancer, leukemia, and lymphoma. Diabetes, kidney problems, liver problems, </a:t>
            </a:r>
            <a:r>
              <a:rPr lang="en-US" sz="2800" b="1" i="1" u="sng" dirty="0">
                <a:solidFill>
                  <a:srgbClr val="660066"/>
                </a:solidFill>
              </a:rPr>
              <a:t>almost every disease is related to the damage caused by these free radicals</a:t>
            </a:r>
            <a:r>
              <a:rPr lang="en-US" sz="2800" b="1" dirty="0">
                <a:solidFill>
                  <a:srgbClr val="660066"/>
                </a:solidFill>
              </a:rPr>
              <a:t>. </a:t>
            </a:r>
            <a:r>
              <a:rPr lang="en-US" sz="2800" b="1" i="1" dirty="0">
                <a:solidFill>
                  <a:srgbClr val="660066"/>
                </a:solidFill>
              </a:rPr>
              <a:t>If we remove the damage we are causing ourselves, all these diseases can be prevented</a:t>
            </a:r>
            <a:r>
              <a:rPr lang="en-US" sz="2800" b="1" i="1" dirty="0" smtClean="0">
                <a:solidFill>
                  <a:srgbClr val="660066"/>
                </a:solidFill>
              </a:rPr>
              <a:t>.”</a:t>
            </a:r>
            <a:endParaRPr lang="en-US" sz="2400" b="1" i="1" dirty="0">
              <a:solidFill>
                <a:srgbClr val="660066"/>
              </a:solidFill>
            </a:endParaRPr>
          </a:p>
          <a:p>
            <a:pPr lvl="5">
              <a:spcBef>
                <a:spcPts val="1200"/>
              </a:spcBef>
              <a:defRPr/>
            </a:pPr>
            <a:r>
              <a:rPr lang="en-US" sz="2400" b="1" dirty="0" smtClean="0">
                <a:solidFill>
                  <a:srgbClr val="000066"/>
                </a:solidFill>
              </a:rPr>
              <a:t>Dr. </a:t>
            </a:r>
            <a:r>
              <a:rPr lang="en-US" sz="2400" b="1" dirty="0" err="1" smtClean="0">
                <a:solidFill>
                  <a:srgbClr val="000066"/>
                </a:solidFill>
              </a:rPr>
              <a:t>Hari</a:t>
            </a:r>
            <a:r>
              <a:rPr lang="en-US" sz="2400" b="1" dirty="0" smtClean="0">
                <a:solidFill>
                  <a:srgbClr val="000066"/>
                </a:solidFill>
              </a:rPr>
              <a:t> Sharma, M.D.</a:t>
            </a:r>
          </a:p>
          <a:p>
            <a:pPr lvl="5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0066"/>
                </a:solidFill>
              </a:rPr>
              <a:t>Author of </a:t>
            </a:r>
            <a:r>
              <a:rPr lang="en-US" sz="2400" b="1" i="1" dirty="0" smtClean="0">
                <a:solidFill>
                  <a:srgbClr val="000066"/>
                </a:solidFill>
              </a:rPr>
              <a:t>Freedom From Disease</a:t>
            </a:r>
          </a:p>
          <a:p>
            <a:pPr lvl="5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0066"/>
                </a:solidFill>
              </a:rPr>
              <a:t>Cancer Researcher for 22 years</a:t>
            </a:r>
          </a:p>
          <a:p>
            <a:pPr lvl="5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0066"/>
                </a:solidFill>
              </a:rPr>
              <a:t>Professor Emeritus, Pathology Department</a:t>
            </a:r>
          </a:p>
          <a:p>
            <a:pPr lvl="5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0066"/>
                </a:solidFill>
              </a:rPr>
              <a:t>Ohio State University College of Medicine</a:t>
            </a:r>
            <a:endParaRPr lang="en-US" sz="2400" b="1" dirty="0">
              <a:solidFill>
                <a:srgbClr val="000066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250" y="341313"/>
            <a:ext cx="8461375" cy="6143625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machines_sd5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15" y="3079750"/>
            <a:ext cx="238442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achines_sd501platin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17" y="3079750"/>
            <a:ext cx="2366486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4"/>
          <p:cNvSpPr txBox="1">
            <a:spLocks noChangeArrowheads="1"/>
          </p:cNvSpPr>
          <p:nvPr/>
        </p:nvSpPr>
        <p:spPr bwMode="auto">
          <a:xfrm>
            <a:off x="0" y="5543071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660066"/>
                </a:solidFill>
                <a:cs typeface="Calibri" charset="0"/>
              </a:rPr>
              <a:t>Enagic® Flagship </a:t>
            </a:r>
            <a:r>
              <a:rPr lang="en-US" sz="2800" b="1" dirty="0" smtClean="0">
                <a:solidFill>
                  <a:srgbClr val="660066"/>
                </a:solidFill>
                <a:cs typeface="Calibri" charset="0"/>
              </a:rPr>
              <a:t>Product</a:t>
            </a:r>
          </a:p>
          <a:p>
            <a:pPr algn="ctr" eaLnBrk="1" hangingPunct="1"/>
            <a:r>
              <a:rPr lang="en-US" sz="2800" b="1" dirty="0" smtClean="0">
                <a:solidFill>
                  <a:srgbClr val="660066"/>
                </a:solidFill>
                <a:cs typeface="Calibri" charset="0"/>
              </a:rPr>
              <a:t>SD 501 / SD 501 Platinum</a:t>
            </a:r>
            <a:endParaRPr lang="en-US" sz="2800" b="1" dirty="0">
              <a:solidFill>
                <a:srgbClr val="660066"/>
              </a:solidFill>
              <a:cs typeface="Calibri" charset="0"/>
            </a:endParaRPr>
          </a:p>
        </p:txBody>
      </p:sp>
      <p:sp>
        <p:nvSpPr>
          <p:cNvPr id="57347" name="Title 1"/>
          <p:cNvSpPr txBox="1">
            <a:spLocks/>
          </p:cNvSpPr>
          <p:nvPr/>
        </p:nvSpPr>
        <p:spPr bwMode="auto">
          <a:xfrm>
            <a:off x="349250" y="346076"/>
            <a:ext cx="8461375" cy="130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Aft>
                <a:spcPts val="0"/>
              </a:spcAft>
            </a:pPr>
            <a:r>
              <a:rPr lang="en-US" sz="3600" b="1" dirty="0" smtClean="0">
                <a:solidFill>
                  <a:srgbClr val="660066"/>
                </a:solidFill>
                <a:cs typeface="Calibri" charset="0"/>
              </a:rPr>
              <a:t>Today we are going to talk about a special water called Kangen Water.</a:t>
            </a:r>
            <a:endParaRPr lang="en-US" sz="3200" b="1" dirty="0">
              <a:solidFill>
                <a:srgbClr val="000066"/>
              </a:solidFill>
              <a:cs typeface="Calibri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49250" y="1627769"/>
            <a:ext cx="8461375" cy="129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66"/>
                </a:solidFill>
                <a:cs typeface="Calibri" charset="0"/>
              </a:rPr>
              <a:t>It comes from a device made by a Japanese company called, Enagic (rhymes with Magic.)</a:t>
            </a:r>
            <a:endParaRPr lang="en-US" sz="3200" b="1" dirty="0">
              <a:solidFill>
                <a:srgbClr val="000066"/>
              </a:solidFill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3116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9"/>
          <p:cNvPicPr>
            <a:picLocks noChangeAspect="1" noChangeArrowheads="1"/>
          </p:cNvPicPr>
          <p:nvPr/>
        </p:nvPicPr>
        <p:blipFill>
          <a:blip r:embed="rId5">
            <a:lum bright="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2076450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-12700" y="3835400"/>
            <a:ext cx="1676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000066"/>
                </a:solidFill>
                <a:latin typeface="Tahoma" charset="0"/>
                <a:ea typeface="ＭＳ Ｐゴシック" charset="0"/>
                <a:cs typeface="ＭＳ Ｐゴシック" charset="0"/>
              </a:rPr>
              <a:t>Enagic CEO</a:t>
            </a:r>
          </a:p>
          <a:p>
            <a:pPr algn="ctr" eaLnBrk="1" hangingPunct="1"/>
            <a:r>
              <a:rPr lang="en-US" sz="1400" b="1" dirty="0" err="1">
                <a:solidFill>
                  <a:srgbClr val="000066"/>
                </a:solidFill>
                <a:latin typeface="Tahoma" charset="0"/>
                <a:ea typeface="ＭＳ Ｐゴシック" charset="0"/>
                <a:cs typeface="ＭＳ Ｐゴシック" charset="0"/>
              </a:rPr>
              <a:t>Hironari</a:t>
            </a:r>
            <a:r>
              <a:rPr lang="en-US" sz="1400" b="1" dirty="0">
                <a:solidFill>
                  <a:srgbClr val="000066"/>
                </a:solidFill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Tahoma" charset="0"/>
                <a:ea typeface="ＭＳ Ｐゴシック" charset="0"/>
                <a:cs typeface="ＭＳ Ｐゴシック" charset="0"/>
              </a:rPr>
              <a:t>Oshiro</a:t>
            </a:r>
            <a:endParaRPr lang="en-US" sz="1400" b="1" dirty="0">
              <a:solidFill>
                <a:srgbClr val="000066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7353300" y="3810000"/>
            <a:ext cx="1892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000066"/>
                </a:solidFill>
                <a:latin typeface="Tahoma" charset="0"/>
                <a:ea typeface="ＭＳ Ｐゴシック" charset="0"/>
                <a:cs typeface="ＭＳ Ｐゴシック" charset="0"/>
              </a:rPr>
              <a:t>Enagic USA</a:t>
            </a:r>
            <a:br>
              <a:rPr lang="en-US" sz="1400" b="1" dirty="0">
                <a:solidFill>
                  <a:srgbClr val="000066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1400" b="1" dirty="0">
                <a:solidFill>
                  <a:srgbClr val="000066"/>
                </a:solidFill>
                <a:latin typeface="Tahoma" charset="0"/>
                <a:ea typeface="ＭＳ Ｐゴシック" charset="0"/>
                <a:cs typeface="ＭＳ Ｐゴシック" charset="0"/>
              </a:rPr>
              <a:t>Business Advisor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0" y="118110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700" b="1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An Example Of What Oxidization Will Do To Your Body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76400" y="2057400"/>
            <a:ext cx="579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9900"/>
                </a:solidFill>
                <a:latin typeface="Arial" charset="0"/>
                <a:ea typeface="ＭＳ Ｐゴシック" charset="0"/>
                <a:cs typeface="ＭＳ Ｐゴシック" charset="0"/>
              </a:rPr>
              <a:t>They are the same age!</a:t>
            </a:r>
          </a:p>
        </p:txBody>
      </p:sp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</p:spTree>
    <p:extLst>
      <p:ext uri="{BB962C8B-B14F-4D97-AF65-F5344CB8AC3E}">
        <p14:creationId xmlns:p14="http://schemas.microsoft.com/office/powerpoint/2010/main" val="3896905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0"/>
          <p:cNvSpPr>
            <a:spLocks noChangeArrowheads="1"/>
          </p:cNvSpPr>
          <p:nvPr/>
        </p:nvSpPr>
        <p:spPr bwMode="auto">
          <a:xfrm>
            <a:off x="0" y="1074738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rgbClr val="660066"/>
                </a:solidFill>
                <a:latin typeface="Arial Black" charset="0"/>
              </a:rPr>
              <a:t>2. Alkalinity</a:t>
            </a:r>
            <a:endParaRPr lang="en-US" sz="2800">
              <a:solidFill>
                <a:srgbClr val="660066"/>
              </a:solidFill>
              <a:latin typeface="Futura Md BT" charset="0"/>
            </a:endParaRP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5410200" y="4724400"/>
            <a:ext cx="351472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800" b="1">
                <a:latin typeface="Futura Lt BT" charset="0"/>
              </a:rPr>
              <a:t>HEALTH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Futura Lt BT" charset="0"/>
              </a:rPr>
              <a:t>Kangen Water</a:t>
            </a:r>
            <a:r>
              <a:rPr lang="en-US" sz="2800" baseline="30000">
                <a:latin typeface="Futura Lt BT" charset="0"/>
              </a:rPr>
              <a:t>®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Futura Lt BT" charset="0"/>
              </a:rPr>
              <a:t>Positive Spirit</a:t>
            </a:r>
          </a:p>
        </p:txBody>
      </p:sp>
      <p:sp>
        <p:nvSpPr>
          <p:cNvPr id="38916" name="Rectangle 32"/>
          <p:cNvSpPr>
            <a:spLocks noChangeArrowheads="1"/>
          </p:cNvSpPr>
          <p:nvPr/>
        </p:nvSpPr>
        <p:spPr bwMode="auto">
          <a:xfrm>
            <a:off x="914400" y="3124200"/>
            <a:ext cx="838200" cy="13716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33"/>
          <p:cNvSpPr>
            <a:spLocks noChangeArrowheads="1"/>
          </p:cNvSpPr>
          <p:nvPr/>
        </p:nvSpPr>
        <p:spPr bwMode="auto">
          <a:xfrm>
            <a:off x="2057400" y="3124200"/>
            <a:ext cx="762000" cy="1371600"/>
          </a:xfrm>
          <a:prstGeom prst="rect">
            <a:avLst/>
          </a:prstGeom>
          <a:solidFill>
            <a:srgbClr val="F3D8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34"/>
          <p:cNvSpPr>
            <a:spLocks noChangeArrowheads="1"/>
          </p:cNvSpPr>
          <p:nvPr/>
        </p:nvSpPr>
        <p:spPr bwMode="auto">
          <a:xfrm>
            <a:off x="3124200" y="3124200"/>
            <a:ext cx="762000" cy="13716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Rectangle 35"/>
          <p:cNvSpPr>
            <a:spLocks noChangeArrowheads="1"/>
          </p:cNvSpPr>
          <p:nvPr/>
        </p:nvSpPr>
        <p:spPr bwMode="auto">
          <a:xfrm>
            <a:off x="4191000" y="3124200"/>
            <a:ext cx="762000" cy="13716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Rectangle 36"/>
          <p:cNvSpPr>
            <a:spLocks noChangeArrowheads="1"/>
          </p:cNvSpPr>
          <p:nvPr/>
        </p:nvSpPr>
        <p:spPr bwMode="auto">
          <a:xfrm>
            <a:off x="5257800" y="3124200"/>
            <a:ext cx="762000" cy="137160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37"/>
          <p:cNvSpPr>
            <a:spLocks noChangeArrowheads="1"/>
          </p:cNvSpPr>
          <p:nvPr/>
        </p:nvSpPr>
        <p:spPr bwMode="auto">
          <a:xfrm>
            <a:off x="6324600" y="3124200"/>
            <a:ext cx="762000" cy="1371600"/>
          </a:xfrm>
          <a:prstGeom prst="rect">
            <a:avLst/>
          </a:prstGeom>
          <a:solidFill>
            <a:srgbClr val="8D3B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Rectangle 38"/>
          <p:cNvSpPr>
            <a:spLocks noChangeArrowheads="1"/>
          </p:cNvSpPr>
          <p:nvPr/>
        </p:nvSpPr>
        <p:spPr bwMode="auto">
          <a:xfrm>
            <a:off x="7467600" y="3124200"/>
            <a:ext cx="838200" cy="1371600"/>
          </a:xfrm>
          <a:prstGeom prst="rect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AutoShape 39"/>
          <p:cNvSpPr>
            <a:spLocks noChangeArrowheads="1"/>
          </p:cNvSpPr>
          <p:nvPr/>
        </p:nvSpPr>
        <p:spPr bwMode="auto">
          <a:xfrm>
            <a:off x="5181600" y="2590800"/>
            <a:ext cx="2667000" cy="244475"/>
          </a:xfrm>
          <a:prstGeom prst="rightArrow">
            <a:avLst>
              <a:gd name="adj1" fmla="val 50000"/>
              <a:gd name="adj2" fmla="val 29222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AutoShape 40"/>
          <p:cNvSpPr>
            <a:spLocks noChangeArrowheads="1"/>
          </p:cNvSpPr>
          <p:nvPr/>
        </p:nvSpPr>
        <p:spPr bwMode="auto">
          <a:xfrm>
            <a:off x="1295400" y="2590800"/>
            <a:ext cx="2667000" cy="244475"/>
          </a:xfrm>
          <a:prstGeom prst="leftArrow">
            <a:avLst>
              <a:gd name="adj1" fmla="val 50000"/>
              <a:gd name="adj2" fmla="val 2922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Rectangle 41"/>
          <p:cNvSpPr>
            <a:spLocks noChangeArrowheads="1"/>
          </p:cNvSpPr>
          <p:nvPr/>
        </p:nvSpPr>
        <p:spPr bwMode="auto">
          <a:xfrm>
            <a:off x="533400" y="1828800"/>
            <a:ext cx="687388" cy="9747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Rectangle 42"/>
          <p:cNvSpPr>
            <a:spLocks noChangeArrowheads="1"/>
          </p:cNvSpPr>
          <p:nvPr/>
        </p:nvSpPr>
        <p:spPr bwMode="auto">
          <a:xfrm>
            <a:off x="4191000" y="1828800"/>
            <a:ext cx="762000" cy="990600"/>
          </a:xfrm>
          <a:prstGeom prst="rect">
            <a:avLst/>
          </a:prstGeom>
          <a:solidFill>
            <a:srgbClr val="E3DD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utura Lt BT" charset="0"/>
            </a:endParaRPr>
          </a:p>
        </p:txBody>
      </p:sp>
      <p:sp>
        <p:nvSpPr>
          <p:cNvPr id="38927" name="Rectangle 43"/>
          <p:cNvSpPr>
            <a:spLocks noChangeArrowheads="1"/>
          </p:cNvSpPr>
          <p:nvPr/>
        </p:nvSpPr>
        <p:spPr bwMode="auto">
          <a:xfrm>
            <a:off x="8001000" y="1828800"/>
            <a:ext cx="838200" cy="979488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Futura Lt BT" charset="0"/>
              </a:rPr>
              <a:t>Alkaline</a:t>
            </a:r>
          </a:p>
          <a:p>
            <a:pPr algn="ctr"/>
            <a:endParaRPr lang="en-US">
              <a:solidFill>
                <a:schemeClr val="bg1"/>
              </a:solidFill>
              <a:latin typeface="Futura Lt BT" charset="0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Futura Lt BT" charset="0"/>
              </a:rPr>
              <a:t>14</a:t>
            </a:r>
          </a:p>
        </p:txBody>
      </p:sp>
      <p:sp>
        <p:nvSpPr>
          <p:cNvPr id="38928" name="Rectangle 44"/>
          <p:cNvSpPr>
            <a:spLocks noChangeArrowheads="1"/>
          </p:cNvSpPr>
          <p:nvPr/>
        </p:nvSpPr>
        <p:spPr bwMode="auto">
          <a:xfrm>
            <a:off x="4114800" y="4724400"/>
            <a:ext cx="917575" cy="14684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Futura Lt BT" charset="0"/>
              </a:rPr>
              <a:t>Normal</a:t>
            </a:r>
          </a:p>
          <a:p>
            <a:pPr algn="ctr"/>
            <a:endParaRPr lang="en-US" sz="2000">
              <a:latin typeface="Futura Lt BT" charset="0"/>
            </a:endParaRPr>
          </a:p>
          <a:p>
            <a:pPr algn="ctr"/>
            <a:endParaRPr lang="en-US">
              <a:latin typeface="Futura Lt BT" charset="0"/>
            </a:endParaRPr>
          </a:p>
          <a:p>
            <a:pPr algn="ctr"/>
            <a:r>
              <a:rPr lang="en-US" sz="2000">
                <a:latin typeface="Futura Lt BT" charset="0"/>
              </a:rPr>
              <a:t>pH</a:t>
            </a:r>
          </a:p>
        </p:txBody>
      </p:sp>
      <p:sp>
        <p:nvSpPr>
          <p:cNvPr id="38929" name="Text Box 45"/>
          <p:cNvSpPr txBox="1">
            <a:spLocks noChangeArrowheads="1"/>
          </p:cNvSpPr>
          <p:nvPr/>
        </p:nvSpPr>
        <p:spPr bwMode="auto">
          <a:xfrm>
            <a:off x="1752600" y="1828800"/>
            <a:ext cx="1368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>
                <a:latin typeface="Futura Lt BT" charset="0"/>
                <a:ea typeface="ＭＳ Ｐゴシック" charset="0"/>
                <a:cs typeface="ＭＳ Ｐゴシック" charset="0"/>
              </a:rPr>
              <a:t>ACID</a:t>
            </a:r>
          </a:p>
        </p:txBody>
      </p:sp>
      <p:sp>
        <p:nvSpPr>
          <p:cNvPr id="38930" name="Text Box 46"/>
          <p:cNvSpPr txBox="1">
            <a:spLocks noChangeArrowheads="1"/>
          </p:cNvSpPr>
          <p:nvPr/>
        </p:nvSpPr>
        <p:spPr bwMode="auto">
          <a:xfrm>
            <a:off x="4114800" y="1828800"/>
            <a:ext cx="849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 sz="3200">
              <a:latin typeface="Garamond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320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31" name="Text Box 47"/>
          <p:cNvSpPr txBox="1">
            <a:spLocks noChangeArrowheads="1"/>
          </p:cNvSpPr>
          <p:nvPr/>
        </p:nvSpPr>
        <p:spPr bwMode="auto">
          <a:xfrm>
            <a:off x="5257800" y="1828800"/>
            <a:ext cx="237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>
                <a:latin typeface="Futura Lt BT" charset="0"/>
                <a:ea typeface="ＭＳ Ｐゴシック" charset="0"/>
                <a:cs typeface="ＭＳ Ｐゴシック" charset="0"/>
              </a:rPr>
              <a:t>ALKALINE</a:t>
            </a:r>
          </a:p>
        </p:txBody>
      </p:sp>
      <p:sp>
        <p:nvSpPr>
          <p:cNvPr id="38932" name="Text Box 48"/>
          <p:cNvSpPr txBox="1">
            <a:spLocks noChangeArrowheads="1"/>
          </p:cNvSpPr>
          <p:nvPr/>
        </p:nvSpPr>
        <p:spPr bwMode="auto">
          <a:xfrm>
            <a:off x="4133850" y="1905000"/>
            <a:ext cx="9017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 b="1">
                <a:latin typeface="Futura Lt BT" charset="0"/>
                <a:ea typeface="ＭＳ Ｐゴシック" charset="0"/>
                <a:cs typeface="ＭＳ Ｐゴシック" charset="0"/>
              </a:rPr>
              <a:t>Neutral</a:t>
            </a:r>
          </a:p>
          <a:p>
            <a:pPr algn="ctr" eaLnBrk="1" hangingPunct="1"/>
            <a:endParaRPr lang="en-US" sz="1800">
              <a:latin typeface="Futura Lt BT" charset="0"/>
              <a:ea typeface="ＭＳ Ｐゴシック" charset="0"/>
              <a:cs typeface="ＭＳ Ｐゴシック" charset="0"/>
            </a:endParaRPr>
          </a:p>
          <a:p>
            <a:pPr algn="ctr" eaLnBrk="1" hangingPunct="1"/>
            <a:r>
              <a:rPr lang="en-US" sz="1800" b="1">
                <a:latin typeface="Futura Lt BT" charset="0"/>
                <a:ea typeface="ＭＳ Ｐゴシック" charset="0"/>
                <a:cs typeface="ＭＳ Ｐゴシック" charset="0"/>
              </a:rPr>
              <a:t>7</a:t>
            </a:r>
          </a:p>
        </p:txBody>
      </p:sp>
      <p:sp>
        <p:nvSpPr>
          <p:cNvPr id="38933" name="Text Box 49"/>
          <p:cNvSpPr txBox="1">
            <a:spLocks noChangeArrowheads="1"/>
          </p:cNvSpPr>
          <p:nvPr/>
        </p:nvSpPr>
        <p:spPr bwMode="auto">
          <a:xfrm>
            <a:off x="546100" y="1905000"/>
            <a:ext cx="6873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 b="1">
                <a:latin typeface="Futura Lt BT" charset="0"/>
                <a:ea typeface="ＭＳ Ｐゴシック" charset="0"/>
                <a:cs typeface="ＭＳ Ｐゴシック" charset="0"/>
              </a:rPr>
              <a:t>Acid</a:t>
            </a:r>
          </a:p>
          <a:p>
            <a:pPr eaLnBrk="1" hangingPunct="1"/>
            <a:endParaRPr lang="en-US" sz="1600" b="1">
              <a:latin typeface="Futura Lt BT" charset="0"/>
              <a:ea typeface="ＭＳ Ｐゴシック" charset="0"/>
              <a:cs typeface="ＭＳ Ｐゴシック" charset="0"/>
            </a:endParaRPr>
          </a:p>
          <a:p>
            <a:pPr algn="ctr" eaLnBrk="1" hangingPunct="1"/>
            <a:r>
              <a:rPr lang="en-US" sz="1600" b="1">
                <a:latin typeface="Futura Lt BT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38934" name="Text Box 50"/>
          <p:cNvSpPr txBox="1">
            <a:spLocks noChangeArrowheads="1"/>
          </p:cNvSpPr>
          <p:nvPr/>
        </p:nvSpPr>
        <p:spPr bwMode="auto">
          <a:xfrm>
            <a:off x="5486400" y="4572000"/>
            <a:ext cx="2817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 sz="3200">
              <a:latin typeface="Futura Lt B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Text Box 51"/>
          <p:cNvSpPr txBox="1">
            <a:spLocks noChangeArrowheads="1"/>
          </p:cNvSpPr>
          <p:nvPr/>
        </p:nvSpPr>
        <p:spPr bwMode="auto">
          <a:xfrm>
            <a:off x="990600" y="4648200"/>
            <a:ext cx="28971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 b="1">
                <a:latin typeface="Futura Lt BT" charset="0"/>
                <a:ea typeface="ＭＳ Ｐゴシック" charset="0"/>
                <a:cs typeface="ＭＳ Ｐゴシック" charset="0"/>
              </a:rPr>
              <a:t>SICKNESS</a:t>
            </a:r>
          </a:p>
          <a:p>
            <a:pPr algn="ctr" eaLnBrk="1" hangingPunct="1"/>
            <a:r>
              <a:rPr lang="en-US" sz="2800">
                <a:latin typeface="Futura Lt BT" charset="0"/>
                <a:ea typeface="ＭＳ Ｐゴシック" charset="0"/>
                <a:cs typeface="ＭＳ Ｐゴシック" charset="0"/>
              </a:rPr>
              <a:t>Acidic Food &amp; Drink</a:t>
            </a:r>
          </a:p>
          <a:p>
            <a:pPr algn="ctr" eaLnBrk="1" hangingPunct="1"/>
            <a:r>
              <a:rPr lang="en-US" sz="2800">
                <a:latin typeface="Futura Lt BT" charset="0"/>
                <a:ea typeface="ＭＳ Ｐゴシック" charset="0"/>
                <a:cs typeface="ＭＳ Ｐゴシック" charset="0"/>
              </a:rPr>
              <a:t>Emotional Stress</a:t>
            </a:r>
          </a:p>
        </p:txBody>
      </p:sp>
      <p:sp>
        <p:nvSpPr>
          <p:cNvPr id="25" name="Text Box 54"/>
          <p:cNvSpPr txBox="1">
            <a:spLocks noChangeArrowheads="1"/>
          </p:cNvSpPr>
          <p:nvPr/>
        </p:nvSpPr>
        <p:spPr bwMode="auto">
          <a:xfrm rot="-655851">
            <a:off x="241300" y="3605213"/>
            <a:ext cx="2862263" cy="6159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>
                <a:solidFill>
                  <a:srgbClr val="FFFF00"/>
                </a:solidFill>
                <a:latin typeface="Tahoma" charset="0"/>
                <a:ea typeface="ＭＳ Ｐゴシック" charset="0"/>
                <a:cs typeface="ＭＳ Ｐゴシック" charset="0"/>
              </a:rPr>
              <a:t>CANCER  = Acidic Environment</a:t>
            </a:r>
          </a:p>
        </p:txBody>
      </p:sp>
      <p:sp>
        <p:nvSpPr>
          <p:cNvPr id="38937" name="TextBox 25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4" grpId="0" build="p"/>
      <p:bldP spid="25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11826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660066"/>
                </a:solidFill>
                <a:latin typeface="Arial Black" charset="0"/>
                <a:ea typeface="ＭＳ Ｐゴシック" charset="0"/>
                <a:cs typeface="ＭＳ Ｐゴシック" charset="0"/>
              </a:rPr>
              <a:t>3. Water Molecule Clustering</a:t>
            </a:r>
          </a:p>
        </p:txBody>
      </p:sp>
      <p:sp>
        <p:nvSpPr>
          <p:cNvPr id="3" name="Oval 37"/>
          <p:cNvSpPr>
            <a:spLocks noChangeArrowheads="1"/>
          </p:cNvSpPr>
          <p:nvPr/>
        </p:nvSpPr>
        <p:spPr bwMode="auto">
          <a:xfrm>
            <a:off x="1681163" y="2787650"/>
            <a:ext cx="539750" cy="500063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Oval 38"/>
          <p:cNvSpPr>
            <a:spLocks noChangeArrowheads="1"/>
          </p:cNvSpPr>
          <p:nvPr/>
        </p:nvSpPr>
        <p:spPr bwMode="auto">
          <a:xfrm>
            <a:off x="1462088" y="3195638"/>
            <a:ext cx="539750" cy="5000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9"/>
          <p:cNvSpPr>
            <a:spLocks noChangeArrowheads="1"/>
          </p:cNvSpPr>
          <p:nvPr/>
        </p:nvSpPr>
        <p:spPr bwMode="auto">
          <a:xfrm>
            <a:off x="2006600" y="3149600"/>
            <a:ext cx="538163" cy="4984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0"/>
          <p:cNvSpPr>
            <a:spLocks noChangeArrowheads="1"/>
          </p:cNvSpPr>
          <p:nvPr/>
        </p:nvSpPr>
        <p:spPr bwMode="auto">
          <a:xfrm>
            <a:off x="2271713" y="2925763"/>
            <a:ext cx="538162" cy="4984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41"/>
          <p:cNvSpPr>
            <a:spLocks noChangeArrowheads="1"/>
          </p:cNvSpPr>
          <p:nvPr/>
        </p:nvSpPr>
        <p:spPr bwMode="auto">
          <a:xfrm>
            <a:off x="2481263" y="2832100"/>
            <a:ext cx="538162" cy="4984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2"/>
          <p:cNvSpPr>
            <a:spLocks noChangeArrowheads="1"/>
          </p:cNvSpPr>
          <p:nvPr/>
        </p:nvSpPr>
        <p:spPr bwMode="auto">
          <a:xfrm>
            <a:off x="2354263" y="3359150"/>
            <a:ext cx="539750" cy="4984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43"/>
          <p:cNvSpPr>
            <a:spLocks noChangeArrowheads="1"/>
          </p:cNvSpPr>
          <p:nvPr/>
        </p:nvSpPr>
        <p:spPr bwMode="auto">
          <a:xfrm>
            <a:off x="2635250" y="3171825"/>
            <a:ext cx="539750" cy="4984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44"/>
          <p:cNvSpPr>
            <a:spLocks noChangeArrowheads="1"/>
          </p:cNvSpPr>
          <p:nvPr/>
        </p:nvSpPr>
        <p:spPr bwMode="auto">
          <a:xfrm>
            <a:off x="2784475" y="3540125"/>
            <a:ext cx="539750" cy="500063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45"/>
          <p:cNvSpPr>
            <a:spLocks noChangeArrowheads="1"/>
          </p:cNvSpPr>
          <p:nvPr/>
        </p:nvSpPr>
        <p:spPr bwMode="auto">
          <a:xfrm>
            <a:off x="2051050" y="3592513"/>
            <a:ext cx="538163" cy="5000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46"/>
          <p:cNvSpPr>
            <a:spLocks noChangeArrowheads="1"/>
          </p:cNvSpPr>
          <p:nvPr/>
        </p:nvSpPr>
        <p:spPr bwMode="auto">
          <a:xfrm>
            <a:off x="1716088" y="3462338"/>
            <a:ext cx="538162" cy="4984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47"/>
          <p:cNvSpPr>
            <a:spLocks noChangeArrowheads="1"/>
          </p:cNvSpPr>
          <p:nvPr/>
        </p:nvSpPr>
        <p:spPr bwMode="auto">
          <a:xfrm>
            <a:off x="1854200" y="3863975"/>
            <a:ext cx="538163" cy="4984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48"/>
          <p:cNvSpPr>
            <a:spLocks noChangeArrowheads="1"/>
          </p:cNvSpPr>
          <p:nvPr/>
        </p:nvSpPr>
        <p:spPr bwMode="auto">
          <a:xfrm>
            <a:off x="2106613" y="4040188"/>
            <a:ext cx="539750" cy="4984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49"/>
          <p:cNvSpPr>
            <a:spLocks noChangeArrowheads="1"/>
          </p:cNvSpPr>
          <p:nvPr/>
        </p:nvSpPr>
        <p:spPr bwMode="auto">
          <a:xfrm>
            <a:off x="2508250" y="3781425"/>
            <a:ext cx="539750" cy="5000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50"/>
          <p:cNvSpPr>
            <a:spLocks noChangeArrowheads="1"/>
          </p:cNvSpPr>
          <p:nvPr/>
        </p:nvSpPr>
        <p:spPr bwMode="auto">
          <a:xfrm>
            <a:off x="1376363" y="3644900"/>
            <a:ext cx="538162" cy="4984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51"/>
          <p:cNvSpPr>
            <a:spLocks noChangeArrowheads="1"/>
          </p:cNvSpPr>
          <p:nvPr/>
        </p:nvSpPr>
        <p:spPr bwMode="auto">
          <a:xfrm>
            <a:off x="6764338" y="3155950"/>
            <a:ext cx="538162" cy="500063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52"/>
          <p:cNvSpPr>
            <a:spLocks noChangeArrowheads="1"/>
          </p:cNvSpPr>
          <p:nvPr/>
        </p:nvSpPr>
        <p:spPr bwMode="auto">
          <a:xfrm>
            <a:off x="6704013" y="2911475"/>
            <a:ext cx="538162" cy="498475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53"/>
          <p:cNvSpPr>
            <a:spLocks noChangeArrowheads="1"/>
          </p:cNvSpPr>
          <p:nvPr/>
        </p:nvSpPr>
        <p:spPr bwMode="auto">
          <a:xfrm>
            <a:off x="6329363" y="2832100"/>
            <a:ext cx="538162" cy="498475"/>
          </a:xfrm>
          <a:prstGeom prst="ellipse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54"/>
          <p:cNvSpPr>
            <a:spLocks noChangeArrowheads="1"/>
          </p:cNvSpPr>
          <p:nvPr/>
        </p:nvSpPr>
        <p:spPr bwMode="auto">
          <a:xfrm>
            <a:off x="6521450" y="3297238"/>
            <a:ext cx="538163" cy="498475"/>
          </a:xfrm>
          <a:prstGeom prst="ellipse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55"/>
          <p:cNvSpPr>
            <a:spLocks noChangeArrowheads="1"/>
          </p:cNvSpPr>
          <p:nvPr/>
        </p:nvSpPr>
        <p:spPr bwMode="auto">
          <a:xfrm>
            <a:off x="6156325" y="3060700"/>
            <a:ext cx="538163" cy="4984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56"/>
          <p:cNvSpPr>
            <a:spLocks noChangeArrowheads="1"/>
          </p:cNvSpPr>
          <p:nvPr/>
        </p:nvSpPr>
        <p:spPr bwMode="auto">
          <a:xfrm>
            <a:off x="6337300" y="3351213"/>
            <a:ext cx="538163" cy="498475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57"/>
          <p:cNvSpPr>
            <a:spLocks noChangeArrowheads="1"/>
          </p:cNvSpPr>
          <p:nvPr/>
        </p:nvSpPr>
        <p:spPr bwMode="auto">
          <a:xfrm>
            <a:off x="2647950" y="2470150"/>
            <a:ext cx="538163" cy="4984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58"/>
          <p:cNvSpPr>
            <a:spLocks noChangeArrowheads="1"/>
          </p:cNvSpPr>
          <p:nvPr/>
        </p:nvSpPr>
        <p:spPr bwMode="auto">
          <a:xfrm>
            <a:off x="2044700" y="2413000"/>
            <a:ext cx="538163" cy="4984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59"/>
          <p:cNvSpPr>
            <a:spLocks noChangeArrowheads="1"/>
          </p:cNvSpPr>
          <p:nvPr/>
        </p:nvSpPr>
        <p:spPr bwMode="auto">
          <a:xfrm>
            <a:off x="1438275" y="2425700"/>
            <a:ext cx="538163" cy="5000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60"/>
          <p:cNvSpPr>
            <a:spLocks noChangeArrowheads="1"/>
          </p:cNvSpPr>
          <p:nvPr/>
        </p:nvSpPr>
        <p:spPr bwMode="auto">
          <a:xfrm>
            <a:off x="1206500" y="2808288"/>
            <a:ext cx="538163" cy="4984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Text Box 61"/>
          <p:cNvSpPr txBox="1">
            <a:spLocks noChangeArrowheads="1"/>
          </p:cNvSpPr>
          <p:nvPr/>
        </p:nvSpPr>
        <p:spPr bwMode="auto">
          <a:xfrm>
            <a:off x="5002213" y="1741488"/>
            <a:ext cx="35702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Kangen Water</a:t>
            </a:r>
            <a:r>
              <a:rPr lang="en-US" sz="3200" b="1" baseline="30000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®</a:t>
            </a:r>
          </a:p>
        </p:txBody>
      </p:sp>
      <p:sp>
        <p:nvSpPr>
          <p:cNvPr id="40988" name="Text Box 62"/>
          <p:cNvSpPr txBox="1">
            <a:spLocks noChangeArrowheads="1"/>
          </p:cNvSpPr>
          <p:nvPr/>
        </p:nvSpPr>
        <p:spPr bwMode="auto">
          <a:xfrm>
            <a:off x="422275" y="17399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Tap &amp; Bottled Water</a:t>
            </a:r>
          </a:p>
        </p:txBody>
      </p:sp>
      <p:sp>
        <p:nvSpPr>
          <p:cNvPr id="29" name="WordArt 63"/>
          <p:cNvSpPr>
            <a:spLocks noChangeArrowheads="1" noChangeShapeType="1" noTextEdit="1"/>
          </p:cNvSpPr>
          <p:nvPr/>
        </p:nvSpPr>
        <p:spPr bwMode="auto">
          <a:xfrm>
            <a:off x="792163" y="4978400"/>
            <a:ext cx="3148012" cy="301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solidFill>
                  <a:srgbClr val="000080"/>
                </a:solidFill>
                <a:effectLst>
                  <a:outerShdw blurRad="63500" dist="38099" dir="2700000" algn="ctr" rotWithShape="0">
                    <a:srgbClr val="00000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13 to 90 Molecules</a:t>
            </a:r>
          </a:p>
        </p:txBody>
      </p:sp>
      <p:sp>
        <p:nvSpPr>
          <p:cNvPr id="30" name="WordArt 64"/>
          <p:cNvSpPr>
            <a:spLocks noChangeArrowheads="1" noChangeShapeType="1" noTextEdit="1"/>
          </p:cNvSpPr>
          <p:nvPr/>
        </p:nvSpPr>
        <p:spPr bwMode="auto">
          <a:xfrm>
            <a:off x="5053013" y="4365625"/>
            <a:ext cx="3468687" cy="280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solidFill>
                  <a:srgbClr val="000080"/>
                </a:solidFill>
                <a:effectLst>
                  <a:outerShdw blurRad="63500" dist="38099" dir="2700000" algn="ctr" rotWithShape="0">
                    <a:srgbClr val="00000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5 to 6 Molecules</a:t>
            </a:r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2973388" y="2932113"/>
            <a:ext cx="538162" cy="4984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43"/>
          <p:cNvSpPr>
            <a:spLocks noChangeArrowheads="1"/>
          </p:cNvSpPr>
          <p:nvPr/>
        </p:nvSpPr>
        <p:spPr bwMode="auto">
          <a:xfrm>
            <a:off x="3127375" y="3271838"/>
            <a:ext cx="539750" cy="4984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44"/>
          <p:cNvSpPr>
            <a:spLocks noChangeArrowheads="1"/>
          </p:cNvSpPr>
          <p:nvPr/>
        </p:nvSpPr>
        <p:spPr bwMode="auto">
          <a:xfrm>
            <a:off x="3276600" y="3640138"/>
            <a:ext cx="539750" cy="500062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48"/>
          <p:cNvSpPr>
            <a:spLocks noChangeArrowheads="1"/>
          </p:cNvSpPr>
          <p:nvPr/>
        </p:nvSpPr>
        <p:spPr bwMode="auto">
          <a:xfrm>
            <a:off x="2598738" y="4140200"/>
            <a:ext cx="539750" cy="4984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49"/>
          <p:cNvSpPr>
            <a:spLocks noChangeArrowheads="1"/>
          </p:cNvSpPr>
          <p:nvPr/>
        </p:nvSpPr>
        <p:spPr bwMode="auto">
          <a:xfrm>
            <a:off x="3000375" y="3881438"/>
            <a:ext cx="539750" cy="5000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57"/>
          <p:cNvSpPr>
            <a:spLocks noChangeArrowheads="1"/>
          </p:cNvSpPr>
          <p:nvPr/>
        </p:nvSpPr>
        <p:spPr bwMode="auto">
          <a:xfrm>
            <a:off x="3302000" y="2686050"/>
            <a:ext cx="538163" cy="4984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1389063" y="3009900"/>
            <a:ext cx="539750" cy="500063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8"/>
          <p:cNvSpPr>
            <a:spLocks noChangeArrowheads="1"/>
          </p:cNvSpPr>
          <p:nvPr/>
        </p:nvSpPr>
        <p:spPr bwMode="auto">
          <a:xfrm>
            <a:off x="1169988" y="3417888"/>
            <a:ext cx="539750" cy="5000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46"/>
          <p:cNvSpPr>
            <a:spLocks noChangeArrowheads="1"/>
          </p:cNvSpPr>
          <p:nvPr/>
        </p:nvSpPr>
        <p:spPr bwMode="auto">
          <a:xfrm>
            <a:off x="1423988" y="3684588"/>
            <a:ext cx="538162" cy="4984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47"/>
          <p:cNvSpPr>
            <a:spLocks noChangeArrowheads="1"/>
          </p:cNvSpPr>
          <p:nvPr/>
        </p:nvSpPr>
        <p:spPr bwMode="auto">
          <a:xfrm>
            <a:off x="1562100" y="4086225"/>
            <a:ext cx="538163" cy="4984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0"/>
          <p:cNvSpPr>
            <a:spLocks noChangeArrowheads="1"/>
          </p:cNvSpPr>
          <p:nvPr/>
        </p:nvSpPr>
        <p:spPr bwMode="auto">
          <a:xfrm>
            <a:off x="1084263" y="3867150"/>
            <a:ext cx="538162" cy="4984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59"/>
          <p:cNvSpPr>
            <a:spLocks noChangeArrowheads="1"/>
          </p:cNvSpPr>
          <p:nvPr/>
        </p:nvSpPr>
        <p:spPr bwMode="auto">
          <a:xfrm>
            <a:off x="1119188" y="2719388"/>
            <a:ext cx="538162" cy="5000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60"/>
          <p:cNvSpPr>
            <a:spLocks noChangeArrowheads="1"/>
          </p:cNvSpPr>
          <p:nvPr/>
        </p:nvSpPr>
        <p:spPr bwMode="auto">
          <a:xfrm>
            <a:off x="914400" y="3030538"/>
            <a:ext cx="538163" cy="4984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57"/>
          <p:cNvSpPr>
            <a:spLocks noChangeArrowheads="1"/>
          </p:cNvSpPr>
          <p:nvPr/>
        </p:nvSpPr>
        <p:spPr bwMode="auto">
          <a:xfrm>
            <a:off x="2119313" y="2730500"/>
            <a:ext cx="538162" cy="4984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5" name="TextBox 44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144463" y="5483225"/>
            <a:ext cx="44434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BULK</a:t>
            </a:r>
            <a:r>
              <a:rPr lang="en-US" sz="3200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 Clusters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Limited absorption by the cells</a:t>
            </a:r>
          </a:p>
        </p:txBody>
      </p:sp>
      <p:sp>
        <p:nvSpPr>
          <p:cNvPr id="47" name="Text Box 62"/>
          <p:cNvSpPr txBox="1">
            <a:spLocks noChangeArrowheads="1"/>
          </p:cNvSpPr>
          <p:nvPr/>
        </p:nvSpPr>
        <p:spPr bwMode="auto">
          <a:xfrm>
            <a:off x="4587875" y="4840288"/>
            <a:ext cx="43973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Micro Clusters</a:t>
            </a:r>
          </a:p>
          <a:p>
            <a:pPr algn="ctr" eaLnBrk="1" hangingPunct="1"/>
            <a:r>
              <a:rPr lang="en-US" sz="3200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Small Water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rPr>
              <a:t>Super absorption by the cells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79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109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129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5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5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5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5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5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5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5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5" presetClass="entr" presetSubtype="0" fill="hold" grpId="0" nodeType="withEffect">
                                  <p:stCondLst>
                                    <p:cond delay="109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5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9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0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1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1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15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Enzyme Fa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363" y="2644775"/>
            <a:ext cx="182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MicrobeFacto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25" y="3810000"/>
            <a:ext cx="172085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43014" name="TextBox 1"/>
          <p:cNvSpPr txBox="1">
            <a:spLocks noChangeArrowheads="1"/>
          </p:cNvSpPr>
          <p:nvPr/>
        </p:nvSpPr>
        <p:spPr bwMode="auto">
          <a:xfrm>
            <a:off x="0" y="1008063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660066"/>
                </a:solidFill>
                <a:cs typeface="Calibri" charset="0"/>
              </a:rPr>
              <a:t>Dr. Hiromi Shinya, M.D. Ph.D.</a:t>
            </a:r>
          </a:p>
          <a:p>
            <a:pPr algn="ctr" eaLnBrk="1" hangingPunct="1"/>
            <a:r>
              <a:rPr lang="en-US" b="1">
                <a:solidFill>
                  <a:srgbClr val="002060"/>
                </a:solidFill>
                <a:cs typeface="Calibri" charset="0"/>
              </a:rPr>
              <a:t>Professor of Surgery at Albert Einstein College of Medicine</a:t>
            </a:r>
          </a:p>
          <a:p>
            <a:pPr algn="ctr" eaLnBrk="1" hangingPunct="1"/>
            <a:r>
              <a:rPr lang="en-US" b="1">
                <a:solidFill>
                  <a:srgbClr val="002060"/>
                </a:solidFill>
                <a:cs typeface="Calibri" charset="0"/>
              </a:rPr>
              <a:t>Chief of the Endoscopy Dept. at Beth Israel Medical Center</a:t>
            </a: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2445951"/>
            <a:ext cx="3173029" cy="398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97177" y="2482623"/>
            <a:ext cx="4195284" cy="397031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defRPr/>
            </a:pPr>
            <a:endParaRPr lang="en-US" altLang="ja-JP" sz="2000" b="1" i="1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ja-JP" altLang="en-US" sz="20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“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Kangen Water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™ is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considered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the very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best drinking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water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because of its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incomparable powers 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of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hydration</a:t>
            </a:r>
            <a:r>
              <a:rPr lang="en-US" sz="2000" b="1" i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,</a:t>
            </a:r>
          </a:p>
          <a:p>
            <a:pPr algn="ctr">
              <a:defRPr/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  detoxification and </a:t>
            </a:r>
          </a:p>
          <a:p>
            <a:pPr algn="ctr">
              <a:defRPr/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anti-oxidation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.</a:t>
            </a:r>
            <a:r>
              <a:rPr lang="ja-JP" altLang="en-US" sz="20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“</a:t>
            </a:r>
            <a:endParaRPr lang="en-US" altLang="ja-JP" sz="2000" b="1" i="1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en-US" sz="2000" b="1" i="1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en-US" sz="2000" b="1" i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Dr. Hiromi Shinya</a:t>
            </a:r>
            <a:endParaRPr lang="en-US" sz="2000" b="1" u="sng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The Enzyme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Factor</a:t>
            </a:r>
          </a:p>
          <a:p>
            <a:pPr algn="ctr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page 159</a:t>
            </a:r>
          </a:p>
          <a:p>
            <a:pPr algn="ctr">
              <a:spcAft>
                <a:spcPts val="0"/>
              </a:spcAft>
              <a:defRPr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954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66"/>
                </a:solidFill>
              </a:rPr>
              <a:t>COLON of a 45 year old female with Breast  Cancer and Chronic Constipation After Two days of Prep.</a:t>
            </a:r>
          </a:p>
        </p:txBody>
      </p:sp>
      <p:pic>
        <p:nvPicPr>
          <p:cNvPr id="3" name="Picture 5" descr="cap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884488"/>
            <a:ext cx="37242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cap0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884488"/>
            <a:ext cx="37369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303463"/>
            <a:ext cx="2162175" cy="508000"/>
          </a:xfrm>
          <a:solidFill>
            <a:srgbClr val="FF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>
                <a:solidFill>
                  <a:srgbClr val="000066"/>
                </a:solidFill>
                <a:latin typeface="Arial" charset="0"/>
                <a:cs typeface="Arial" charset="0"/>
              </a:rPr>
              <a:t>BEFORE</a:t>
            </a:r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5700713" y="2300288"/>
            <a:ext cx="1981200" cy="5111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2800">
                <a:solidFill>
                  <a:schemeClr val="tx2"/>
                </a:solidFill>
                <a:latin typeface="Arial" charset="0"/>
                <a:cs typeface="Arial" charset="0"/>
              </a:rPr>
              <a:t>AFTER</a:t>
            </a:r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38375" y="5880100"/>
            <a:ext cx="55197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  <a:latin typeface="Tahoma" charset="0"/>
                <a:ea typeface="ＭＳ Ｐゴシック" charset="0"/>
                <a:cs typeface="ＭＳ Ｐゴシック" charset="0"/>
              </a:rPr>
              <a:t>3 Months After Treatment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162800" y="5711825"/>
            <a:ext cx="876300" cy="669925"/>
          </a:xfrm>
          <a:prstGeom prst="upArrow">
            <a:avLst>
              <a:gd name="adj1" fmla="val 30796"/>
              <a:gd name="adj2" fmla="val 25000"/>
            </a:avLst>
          </a:prstGeom>
          <a:solidFill>
            <a:srgbClr val="FF00FF"/>
          </a:solidFill>
          <a:ln w="635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76350" y="2095500"/>
            <a:ext cx="2162175" cy="508000"/>
          </a:xfrm>
          <a:solidFill>
            <a:srgbClr val="FF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>
                <a:solidFill>
                  <a:srgbClr val="000066"/>
                </a:solidFill>
                <a:latin typeface="Arial" charset="0"/>
                <a:cs typeface="Arial" charset="0"/>
              </a:rPr>
              <a:t>BEFORE</a:t>
            </a:r>
          </a:p>
        </p:txBody>
      </p:sp>
      <p:pic>
        <p:nvPicPr>
          <p:cNvPr id="3" name="Picture 6" descr="cap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r="6604"/>
          <a:stretch>
            <a:fillRect/>
          </a:stretch>
        </p:blipFill>
        <p:spPr bwMode="auto">
          <a:xfrm>
            <a:off x="638175" y="2636838"/>
            <a:ext cx="343852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ap0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7" r="6604"/>
          <a:stretch>
            <a:fillRect/>
          </a:stretch>
        </p:blipFill>
        <p:spPr bwMode="auto">
          <a:xfrm>
            <a:off x="4802188" y="2636838"/>
            <a:ext cx="355282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5588000" y="2092325"/>
            <a:ext cx="1981200" cy="5111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2800">
                <a:solidFill>
                  <a:srgbClr val="000066"/>
                </a:solidFill>
                <a:latin typeface="Arial" charset="0"/>
                <a:cs typeface="Arial" charset="0"/>
              </a:rPr>
              <a:t>AFTER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38375" y="5969000"/>
            <a:ext cx="55197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  <a:latin typeface="Tahoma" charset="0"/>
                <a:ea typeface="ＭＳ Ｐゴシック" charset="0"/>
                <a:cs typeface="ＭＳ Ｐゴシック" charset="0"/>
              </a:rPr>
              <a:t>3 Months After Treatment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7162800" y="5800725"/>
            <a:ext cx="876300" cy="669925"/>
          </a:xfrm>
          <a:prstGeom prst="upArrow">
            <a:avLst>
              <a:gd name="adj1" fmla="val 30796"/>
              <a:gd name="adj2" fmla="val 25000"/>
            </a:avLst>
          </a:prstGeom>
          <a:solidFill>
            <a:srgbClr val="FF00FF"/>
          </a:solidFill>
          <a:ln w="635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TextBox 7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47113" name="Rectangle 8"/>
          <p:cNvSpPr>
            <a:spLocks noChangeArrowheads="1"/>
          </p:cNvSpPr>
          <p:nvPr/>
        </p:nvSpPr>
        <p:spPr bwMode="auto">
          <a:xfrm>
            <a:off x="0" y="106521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cs typeface="Calibri" charset="0"/>
              </a:rPr>
              <a:t>This is a colon of a 65 year old female,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cs typeface="Calibri" charset="0"/>
              </a:rPr>
              <a:t>Cigarette Smoker with Breast Cancer.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01894" y="1035563"/>
            <a:ext cx="8130313" cy="5361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ja-JP" altLang="en-US" sz="7200" b="1" dirty="0" smtClean="0">
                <a:solidFill>
                  <a:srgbClr val="660066"/>
                </a:solidFill>
                <a:latin typeface="Calibri" charset="0"/>
                <a:sym typeface="Lucida Grande" charset="0"/>
              </a:rPr>
              <a:t>“</a:t>
            </a:r>
            <a:r>
              <a:rPr lang="en-US" altLang="ja-JP" sz="7200" b="1" dirty="0" smtClean="0">
                <a:solidFill>
                  <a:srgbClr val="660066"/>
                </a:solidFill>
                <a:latin typeface="Calibri" charset="0"/>
                <a:sym typeface="Lucida Grande" charset="0"/>
              </a:rPr>
              <a:t>Alkaline Water…</a:t>
            </a:r>
          </a:p>
          <a:p>
            <a:pPr lvl="3" algn="l" eaLnBrk="1" hangingPunct="1"/>
            <a:r>
              <a:rPr lang="en-US" altLang="ja-JP" b="1" dirty="0" smtClean="0">
                <a:solidFill>
                  <a:srgbClr val="660066"/>
                </a:solidFill>
                <a:latin typeface="Calibri" charset="0"/>
                <a:sym typeface="Lucida Grande" charset="0"/>
              </a:rPr>
              <a:t>has become the most </a:t>
            </a:r>
          </a:p>
          <a:p>
            <a:pPr eaLnBrk="1" hangingPunct="1"/>
            <a:r>
              <a:rPr lang="en-US" altLang="ja-JP" sz="5400" b="1" dirty="0" smtClean="0">
                <a:solidFill>
                  <a:srgbClr val="660066"/>
                </a:solidFill>
                <a:latin typeface="Calibri" charset="0"/>
                <a:sym typeface="Lucida Grande" charset="0"/>
              </a:rPr>
              <a:t>important advancement</a:t>
            </a:r>
          </a:p>
          <a:p>
            <a:pPr lvl="4" algn="l" eaLnBrk="1" hangingPunct="1"/>
            <a:r>
              <a:rPr lang="en-US" altLang="ja-JP" b="1" dirty="0" smtClean="0">
                <a:solidFill>
                  <a:srgbClr val="660066"/>
                </a:solidFill>
                <a:latin typeface="Calibri" charset="0"/>
                <a:sym typeface="Lucida Grande" charset="0"/>
              </a:rPr>
              <a:t>in health care since</a:t>
            </a:r>
          </a:p>
          <a:p>
            <a:pPr lvl="2" algn="l" eaLnBrk="1" hangingPunct="1"/>
            <a:r>
              <a:rPr lang="en-US" altLang="ja-JP" sz="5400" b="1" dirty="0" smtClean="0">
                <a:solidFill>
                  <a:srgbClr val="660066"/>
                </a:solidFill>
                <a:latin typeface="Calibri" charset="0"/>
                <a:sym typeface="Lucida Grande" charset="0"/>
              </a:rPr>
              <a:t>Penicillin</a:t>
            </a:r>
            <a:r>
              <a:rPr lang="en-US" altLang="ja-JP" b="1" dirty="0" smtClean="0">
                <a:solidFill>
                  <a:srgbClr val="660066"/>
                </a:solidFill>
                <a:latin typeface="Calibri" charset="0"/>
                <a:sym typeface="Lucida Grande" charset="0"/>
              </a:rPr>
              <a:t>.</a:t>
            </a:r>
            <a:r>
              <a:rPr lang="ja-JP" altLang="en-US" b="1" dirty="0" smtClean="0">
                <a:solidFill>
                  <a:srgbClr val="660066"/>
                </a:solidFill>
                <a:latin typeface="Calibri" charset="0"/>
                <a:sym typeface="Lucida Grande" charset="0"/>
              </a:rPr>
              <a:t>”</a:t>
            </a:r>
            <a:endParaRPr lang="en-US" altLang="ja-JP" b="1" dirty="0" smtClean="0">
              <a:solidFill>
                <a:srgbClr val="660066"/>
              </a:solidFill>
              <a:latin typeface="Calibri" charset="0"/>
              <a:sym typeface="Lucida Grande" charset="0"/>
            </a:endParaRPr>
          </a:p>
          <a:p>
            <a:pPr marL="4023360" lvl="2" algn="l" eaLnBrk="1" hangingPunct="1">
              <a:spcBef>
                <a:spcPts val="0"/>
              </a:spcBef>
            </a:pPr>
            <a:r>
              <a:rPr lang="en-US" altLang="ja-JP" sz="2400" b="1" dirty="0" smtClean="0">
                <a:solidFill>
                  <a:srgbClr val="000066"/>
                </a:solidFill>
                <a:latin typeface="Calibri" charset="0"/>
                <a:sym typeface="Lucida Grande" charset="0"/>
              </a:rPr>
              <a:t>Dr. William Kelly</a:t>
            </a:r>
            <a:br>
              <a:rPr lang="en-US" altLang="ja-JP" sz="2400" b="1" dirty="0" smtClean="0">
                <a:solidFill>
                  <a:srgbClr val="000066"/>
                </a:solidFill>
                <a:latin typeface="Calibri" charset="0"/>
                <a:sym typeface="Lucida Grande" charset="0"/>
              </a:rPr>
            </a:br>
            <a:r>
              <a:rPr lang="en-US" altLang="ja-JP" sz="2400" b="1" dirty="0" smtClean="0">
                <a:solidFill>
                  <a:srgbClr val="000066"/>
                </a:solidFill>
                <a:latin typeface="Calibri" charset="0"/>
                <a:sym typeface="Lucida Grande" charset="0"/>
              </a:rPr>
              <a:t>College of Metabolic Medicine</a:t>
            </a:r>
            <a:br>
              <a:rPr lang="en-US" altLang="ja-JP" sz="2400" b="1" dirty="0" smtClean="0">
                <a:solidFill>
                  <a:srgbClr val="000066"/>
                </a:solidFill>
                <a:latin typeface="Calibri" charset="0"/>
                <a:sym typeface="Lucida Grande" charset="0"/>
              </a:rPr>
            </a:br>
            <a:r>
              <a:rPr lang="en-US" altLang="ja-JP" sz="2400" b="1" dirty="0" smtClean="0">
                <a:solidFill>
                  <a:srgbClr val="000066"/>
                </a:solidFill>
                <a:latin typeface="Calibri" charset="0"/>
                <a:sym typeface="Lucida Grande" charset="0"/>
              </a:rPr>
              <a:t>Author of </a:t>
            </a:r>
            <a:r>
              <a:rPr lang="en-US" altLang="ja-JP" sz="2400" b="1" i="1" dirty="0" smtClean="0">
                <a:solidFill>
                  <a:srgbClr val="000066"/>
                </a:solidFill>
                <a:latin typeface="Calibri" charset="0"/>
                <a:sym typeface="Lucida Grande" charset="0"/>
              </a:rPr>
              <a:t>Cancer Cure</a:t>
            </a:r>
            <a:endParaRPr lang="en-US" sz="2400" dirty="0">
              <a:solidFill>
                <a:srgbClr val="000066"/>
              </a:solidFill>
              <a:latin typeface="Calibri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45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 txBox="1">
            <a:spLocks noChangeArrowheads="1"/>
          </p:cNvSpPr>
          <p:nvPr/>
        </p:nvSpPr>
        <p:spPr bwMode="auto">
          <a:xfrm>
            <a:off x="152400" y="2514600"/>
            <a:ext cx="8763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Acid-reflux			•   High-blood pressure		•   High cholesterol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Arthritis				•   Gout			       		•   Chronic fatigue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Diabetes				•   Osteoporosis		      		•   Ulcers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Constipation			•   Heart disease			•   Cancer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b="1" dirty="0"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If you answered </a:t>
            </a:r>
            <a:r>
              <a:rPr lang="en-US" b="1" i="1" dirty="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“</a:t>
            </a:r>
            <a:r>
              <a:rPr lang="en-US" altLang="ja-JP" b="1" i="1" dirty="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Yes”</a:t>
            </a:r>
            <a:r>
              <a:rPr lang="en-US" altLang="ja-JP" b="1" dirty="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 to one or more of the above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b="1" i="1" u="sng" dirty="0">
              <a:solidFill>
                <a:srgbClr val="FF66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b="1" i="1" u="sng" dirty="0">
                <a:solidFill>
                  <a:srgbClr val="FF6600"/>
                </a:solidFill>
                <a:latin typeface="Arial" charset="0"/>
                <a:ea typeface="ＭＳ Ｐゴシック" charset="0"/>
                <a:cs typeface="Arial" charset="0"/>
              </a:rPr>
              <a:t>your body may be too ACIDIC</a:t>
            </a:r>
            <a:r>
              <a:rPr lang="en-US" b="1" i="1" dirty="0">
                <a:solidFill>
                  <a:srgbClr val="FF6600"/>
                </a:solidFill>
                <a:latin typeface="Arial" charset="0"/>
                <a:ea typeface="ＭＳ Ｐゴシック" charset="0"/>
                <a:cs typeface="Arial" charset="0"/>
              </a:rPr>
              <a:t>!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2000" b="1" dirty="0">
              <a:latin typeface="Arial" charset="0"/>
              <a:ea typeface="ＭＳ Ｐゴシック" charset="0"/>
              <a:cs typeface="Arial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endParaRPr lang="en-US" sz="1800" b="1" dirty="0">
              <a:latin typeface="Arial" charset="0"/>
              <a:ea typeface="ＭＳ Ｐゴシック" charset="0"/>
              <a:cs typeface="Arial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endParaRPr lang="en-US" sz="1800" b="1" dirty="0">
              <a:latin typeface="Arial" charset="0"/>
              <a:ea typeface="ＭＳ Ｐゴシック" charset="0"/>
              <a:cs typeface="Arial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endParaRPr lang="en-US" sz="2000" b="1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b="1" i="1" dirty="0">
              <a:latin typeface="Benguiat Bk BT" charset="0"/>
              <a:ea typeface="ＭＳ Ｐゴシック" charset="0"/>
              <a:cs typeface="Arial" charset="0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219200"/>
            <a:ext cx="6131991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b="1" dirty="0">
                <a:solidFill>
                  <a:srgbClr val="660066"/>
                </a:solidFill>
                <a:latin typeface="Calibri"/>
                <a:cs typeface="Calibri"/>
              </a:rPr>
              <a:t>Do you suffer from…?</a:t>
            </a:r>
          </a:p>
        </p:txBody>
      </p:sp>
      <p:pic>
        <p:nvPicPr>
          <p:cNvPr id="49156" name="Picture 12" descr="MPj0401561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430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</p:spTree>
    <p:extLst>
      <p:ext uri="{BB962C8B-B14F-4D97-AF65-F5344CB8AC3E}">
        <p14:creationId xmlns:p14="http://schemas.microsoft.com/office/powerpoint/2010/main" val="3176064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pic>
        <p:nvPicPr>
          <p:cNvPr id="4" name="Picture 7" descr="certificate_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191000"/>
            <a:ext cx="1676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1125538"/>
            <a:ext cx="91440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660066"/>
                </a:solidFill>
                <a:cs typeface="Calibri" charset="0"/>
              </a:rPr>
              <a:t>Enagic® Was </a:t>
            </a:r>
            <a:r>
              <a:rPr lang="en-US" sz="4000" b="1" dirty="0" smtClean="0">
                <a:solidFill>
                  <a:srgbClr val="008000"/>
                </a:solidFill>
                <a:cs typeface="Calibri" charset="0"/>
              </a:rPr>
              <a:t>Green</a:t>
            </a:r>
          </a:p>
          <a:p>
            <a:pPr algn="ctr" eaLnBrk="1" hangingPunct="1"/>
            <a:r>
              <a:rPr lang="en-US" sz="4000" b="1" dirty="0" smtClean="0">
                <a:solidFill>
                  <a:srgbClr val="660066"/>
                </a:solidFill>
                <a:cs typeface="Calibri" charset="0"/>
              </a:rPr>
              <a:t>Before </a:t>
            </a:r>
            <a:r>
              <a:rPr lang="en-US" sz="4000" b="1" dirty="0" smtClean="0">
                <a:solidFill>
                  <a:srgbClr val="008000"/>
                </a:solidFill>
                <a:cs typeface="Calibri" charset="0"/>
              </a:rPr>
              <a:t>Green</a:t>
            </a:r>
            <a:r>
              <a:rPr lang="en-US" sz="4000" b="1" dirty="0" smtClean="0">
                <a:solidFill>
                  <a:srgbClr val="660066"/>
                </a:solidFill>
                <a:cs typeface="Calibri" charset="0"/>
              </a:rPr>
              <a:t> Was Popular!</a:t>
            </a:r>
            <a:endParaRPr lang="en-US" sz="4000" b="1" dirty="0">
              <a:solidFill>
                <a:srgbClr val="660066"/>
              </a:solidFill>
              <a:cs typeface="Calibri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1924050" y="2646363"/>
            <a:ext cx="7138988" cy="3906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875"/>
              </a:spcBef>
            </a:pP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We’ve talked about our physical health, now let’s talk about the health of our beautiful planet.</a:t>
            </a:r>
          </a:p>
          <a:p>
            <a:pPr>
              <a:spcBef>
                <a:spcPts val="1875"/>
              </a:spcBef>
            </a:pP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Our philosophy is Fill, Re-Fill, Re-Use.</a:t>
            </a:r>
          </a:p>
          <a:p>
            <a:pPr>
              <a:spcBef>
                <a:spcPts val="1875"/>
              </a:spcBef>
            </a:pP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Enagic was awarded ISO Certification. Our business practices help protect the environment.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53251" name="Title 1"/>
          <p:cNvSpPr txBox="1">
            <a:spLocks/>
          </p:cNvSpPr>
          <p:nvPr/>
        </p:nvSpPr>
        <p:spPr bwMode="auto">
          <a:xfrm>
            <a:off x="0" y="1125538"/>
            <a:ext cx="91440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660066"/>
                </a:solidFill>
                <a:cs typeface="Calibri" charset="0"/>
              </a:rPr>
              <a:t>What Are We Doing?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201613" y="1924050"/>
            <a:ext cx="8861425" cy="275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Do </a:t>
            </a: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you know how many plastic water bottles are thrown away each day in the U.S.</a:t>
            </a:r>
            <a:r>
              <a:rPr lang="en-US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?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Less than 20% of plastic water bottles get recycled</a:t>
            </a:r>
            <a:r>
              <a:rPr lang="en-US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It takes 1,000 years to break down 1 water bottle.</a:t>
            </a:r>
          </a:p>
          <a:p>
            <a:pPr>
              <a:spcBef>
                <a:spcPts val="1875"/>
              </a:spcBef>
            </a:pPr>
            <a:endParaRPr lang="en-US" sz="28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350000" y="2284715"/>
            <a:ext cx="226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0000"/>
                </a:solidFill>
              </a:rPr>
              <a:t>60 Million!</a:t>
            </a:r>
          </a:p>
        </p:txBody>
      </p:sp>
      <p:pic>
        <p:nvPicPr>
          <p:cNvPr id="6" name="Picture 5" descr="garbage-alaska-dump_46_600x45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889375"/>
            <a:ext cx="34448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arbage-fabien_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3889375"/>
            <a:ext cx="34448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49525" y="4762500"/>
            <a:ext cx="4044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660066"/>
                </a:solidFill>
              </a:rPr>
              <a:t>Where does it go?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uiExpan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1264736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660066"/>
                </a:solidFill>
                <a:cs typeface="Calibri" charset="0"/>
              </a:rPr>
              <a:t>Why Don’t People Drink Enough Water?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68325" y="2560641"/>
            <a:ext cx="8031163" cy="340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88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It doesn’t taste good.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I don’t like the way it feels.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It sloshes around in my belly.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It is hard to drink that much.</a:t>
            </a:r>
          </a:p>
          <a:p>
            <a:pPr eaLnBrk="1" hangingPunct="1">
              <a:lnSpc>
                <a:spcPct val="140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I have to force myself.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MANtra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250" y="341313"/>
            <a:ext cx="8461375" cy="6143625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347" name="Title 1"/>
          <p:cNvSpPr txBox="1">
            <a:spLocks/>
          </p:cNvSpPr>
          <p:nvPr/>
        </p:nvSpPr>
        <p:spPr bwMode="auto">
          <a:xfrm>
            <a:off x="349250" y="346075"/>
            <a:ext cx="8461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660066"/>
                </a:solidFill>
                <a:cs typeface="Calibri" charset="0"/>
              </a:rPr>
              <a:t>Enagic® Flagship Product</a:t>
            </a:r>
          </a:p>
        </p:txBody>
      </p:sp>
      <p:pic>
        <p:nvPicPr>
          <p:cNvPr id="8" name="Picture 7" descr="machines_sd5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39065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achines_sd501platin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1390650"/>
            <a:ext cx="27225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741488" y="4252913"/>
            <a:ext cx="238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2060"/>
                </a:solidFill>
              </a:rPr>
              <a:t>SD 501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5224463" y="4244975"/>
            <a:ext cx="2373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2060"/>
                </a:solidFill>
              </a:rPr>
              <a:t>SD 501 Platinum</a:t>
            </a:r>
          </a:p>
        </p:txBody>
      </p:sp>
      <p:sp>
        <p:nvSpPr>
          <p:cNvPr id="25608" name="Text Box 4"/>
          <p:cNvSpPr txBox="1">
            <a:spLocks noChangeArrowheads="1"/>
          </p:cNvSpPr>
          <p:nvPr/>
        </p:nvSpPr>
        <p:spPr bwMode="auto">
          <a:xfrm>
            <a:off x="0" y="4935538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Arial" charset="0"/>
                <a:ea typeface="ＭＳ Ｐゴシック" charset="0"/>
                <a:cs typeface="ＭＳ Ｐゴシック" charset="0"/>
              </a:rPr>
              <a:t>Given the Seal of Approval and Endorsed by the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i="1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Japanese Association of Preventative Medicine For Adult Disease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Arial" charset="0"/>
                <a:ea typeface="ＭＳ Ｐゴシック" charset="0"/>
                <a:cs typeface="ＭＳ Ｐゴシック" charset="0"/>
              </a:rPr>
              <a:t>An independent body of 6,500 medical doctors.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60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 descr="http://www.enagic.com/products/images/leveluk_s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20" y="2093213"/>
            <a:ext cx="3334691" cy="333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itle 1"/>
          <p:cNvSpPr>
            <a:spLocks noGrp="1"/>
          </p:cNvSpPr>
          <p:nvPr>
            <p:ph type="title"/>
          </p:nvPr>
        </p:nvSpPr>
        <p:spPr bwMode="auto">
          <a:xfrm>
            <a:off x="533400" y="1143000"/>
            <a:ext cx="82296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>
                <a:solidFill>
                  <a:srgbClr val="660066"/>
                </a:solidFill>
                <a:latin typeface="Arial" charset="0"/>
                <a:cs typeface="Arial" charset="0"/>
              </a:rPr>
              <a:t>7 Different Waters by SD501</a:t>
            </a:r>
            <a:br>
              <a:rPr lang="en-US" sz="3600" b="1">
                <a:solidFill>
                  <a:srgbClr val="660066"/>
                </a:solidFill>
                <a:latin typeface="Arial" charset="0"/>
                <a:cs typeface="Arial" charset="0"/>
              </a:rPr>
            </a:br>
            <a:r>
              <a:rPr lang="en-US" sz="2800" b="1">
                <a:solidFill>
                  <a:srgbClr val="002060"/>
                </a:solidFill>
                <a:latin typeface="Arial" charset="0"/>
                <a:cs typeface="Arial" charset="0"/>
              </a:rPr>
              <a:t>A Complete Household System!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286000"/>
            <a:ext cx="82296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002060"/>
                </a:solidFill>
                <a:latin typeface="Arial" charset="0"/>
                <a:cs typeface="Arial" charset="0"/>
              </a:rPr>
              <a:t>11.5 Strong Kangen</a:t>
            </a:r>
          </a:p>
          <a:p>
            <a:r>
              <a:rPr lang="en-US">
                <a:solidFill>
                  <a:srgbClr val="002060"/>
                </a:solidFill>
                <a:latin typeface="Arial" charset="0"/>
                <a:cs typeface="Arial" charset="0"/>
              </a:rPr>
              <a:t>  9.5 Kangen Water</a:t>
            </a:r>
          </a:p>
          <a:p>
            <a:r>
              <a:rPr lang="en-US">
                <a:solidFill>
                  <a:srgbClr val="002060"/>
                </a:solidFill>
                <a:latin typeface="Arial" charset="0"/>
                <a:cs typeface="Arial" charset="0"/>
              </a:rPr>
              <a:t>  9.0 Kangen Water</a:t>
            </a:r>
          </a:p>
          <a:p>
            <a:r>
              <a:rPr lang="en-US">
                <a:solidFill>
                  <a:srgbClr val="002060"/>
                </a:solidFill>
                <a:latin typeface="Arial" charset="0"/>
                <a:cs typeface="Arial" charset="0"/>
              </a:rPr>
              <a:t>  8.5 Kangen Water</a:t>
            </a:r>
          </a:p>
          <a:p>
            <a:r>
              <a:rPr lang="en-US">
                <a:solidFill>
                  <a:srgbClr val="002060"/>
                </a:solidFill>
                <a:latin typeface="Arial" charset="0"/>
                <a:cs typeface="Arial" charset="0"/>
              </a:rPr>
              <a:t>  7.0 Clean Water</a:t>
            </a:r>
          </a:p>
          <a:p>
            <a:r>
              <a:rPr lang="en-US">
                <a:solidFill>
                  <a:srgbClr val="002060"/>
                </a:solidFill>
                <a:latin typeface="Arial" charset="0"/>
                <a:cs typeface="Arial" charset="0"/>
              </a:rPr>
              <a:t>  6.0 Beauty Water</a:t>
            </a:r>
          </a:p>
          <a:p>
            <a:r>
              <a:rPr lang="en-US">
                <a:solidFill>
                  <a:srgbClr val="002060"/>
                </a:solidFill>
                <a:latin typeface="Arial" charset="0"/>
                <a:cs typeface="Arial" charset="0"/>
              </a:rPr>
              <a:t>  2.5 Strong Acidic</a:t>
            </a:r>
          </a:p>
          <a:p>
            <a:endParaRPr lang="en-US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8373" name="TextBox 4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5991" y="5306934"/>
            <a:ext cx="4386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Does your water filter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do this?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rev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 bwMode="auto">
          <a:xfrm>
            <a:off x="457200" y="1066800"/>
            <a:ext cx="82296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660066"/>
                </a:solidFill>
                <a:latin typeface="Arial" charset="0"/>
                <a:cs typeface="Arial" charset="0"/>
              </a:rPr>
              <a:t>There are No Independent Water Ionizer Reviews Online</a:t>
            </a:r>
          </a:p>
        </p:txBody>
      </p:sp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pic>
        <p:nvPicPr>
          <p:cNvPr id="5" name="Content Placeholder 4" descr="Kangen-Plate-Sizes-Picture1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3" y="2667000"/>
            <a:ext cx="4500562" cy="3676650"/>
          </a:xfr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98115" y="2649649"/>
            <a:ext cx="4435475" cy="373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274320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The knock-offs say they are twice as good for half the price.</a:t>
            </a:r>
          </a:p>
          <a:p>
            <a:pPr marL="274320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Solid Plates </a:t>
            </a:r>
            <a:r>
              <a:rPr lang="en-US" dirty="0" err="1">
                <a:solidFill>
                  <a:srgbClr val="002060"/>
                </a:solidFill>
              </a:rPr>
              <a:t>vs</a:t>
            </a:r>
            <a:r>
              <a:rPr lang="en-US" dirty="0">
                <a:solidFill>
                  <a:srgbClr val="002060"/>
                </a:solidFill>
              </a:rPr>
              <a:t> Mesh Screens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marL="274320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They add a second filter, which adds inorganic minerals to ionize the water, because they can’t do it with electricity alone. Your body does not utilize inorganic minerals.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pic>
        <p:nvPicPr>
          <p:cNvPr id="8" name="Picture 5" descr="6543758_or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71827" y="3135539"/>
            <a:ext cx="3891327" cy="280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8878" r="4684" b="49987"/>
          <a:stretch/>
        </p:blipFill>
        <p:spPr bwMode="auto">
          <a:xfrm>
            <a:off x="83420" y="2499396"/>
            <a:ext cx="5864636" cy="266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itle 1"/>
          <p:cNvSpPr>
            <a:spLocks noGrp="1"/>
          </p:cNvSpPr>
          <p:nvPr>
            <p:ph type="title"/>
          </p:nvPr>
        </p:nvSpPr>
        <p:spPr bwMode="auto">
          <a:xfrm>
            <a:off x="457200" y="1066800"/>
            <a:ext cx="8229600" cy="807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The Difference is Clear</a:t>
            </a:r>
            <a:endParaRPr lang="en-US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530" y="5342888"/>
            <a:ext cx="5220222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400" b="1" dirty="0" smtClean="0">
                <a:solidFill>
                  <a:srgbClr val="000066"/>
                </a:solidFill>
                <a:latin typeface="Arial"/>
                <a:cs typeface="Arial"/>
              </a:rPr>
              <a:t>Cannot be cleaned or serviced.</a:t>
            </a:r>
          </a:p>
          <a:p>
            <a:pPr algn="r">
              <a:lnSpc>
                <a:spcPct val="120000"/>
              </a:lnSpc>
            </a:pPr>
            <a:r>
              <a:rPr lang="en-US" sz="2400" b="1" dirty="0" smtClean="0">
                <a:solidFill>
                  <a:srgbClr val="000066"/>
                </a:solidFill>
                <a:latin typeface="Arial"/>
                <a:cs typeface="Arial"/>
              </a:rPr>
              <a:t>The mesh screens break down.</a:t>
            </a:r>
            <a:endParaRPr lang="en-US" sz="2400" b="1" dirty="0">
              <a:solidFill>
                <a:srgbClr val="000066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19" y="1935040"/>
            <a:ext cx="873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Arial"/>
                <a:cs typeface="Arial"/>
              </a:rPr>
              <a:t>Mesh Screen Technology of the Knock-offs</a:t>
            </a:r>
            <a:endParaRPr lang="en-US" sz="2400" b="1" dirty="0">
              <a:solidFill>
                <a:srgbClr val="0000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2104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60418" name="Title 1"/>
          <p:cNvSpPr>
            <a:spLocks noGrp="1"/>
          </p:cNvSpPr>
          <p:nvPr>
            <p:ph type="title"/>
          </p:nvPr>
        </p:nvSpPr>
        <p:spPr bwMode="auto">
          <a:xfrm>
            <a:off x="457200" y="1066800"/>
            <a:ext cx="8229600" cy="807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The Difference is Clear</a:t>
            </a:r>
            <a:endParaRPr lang="en-US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" y="1745657"/>
            <a:ext cx="8155885" cy="3490856"/>
            <a:chOff x="457200" y="1745657"/>
            <a:chExt cx="8155885" cy="3490856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6" t="57319" r="-1334" b="12"/>
            <a:stretch/>
          </p:blipFill>
          <p:spPr bwMode="auto">
            <a:xfrm>
              <a:off x="540480" y="1745657"/>
              <a:ext cx="8072605" cy="3490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38270" y="3809861"/>
              <a:ext cx="117719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b="1" dirty="0" smtClean="0">
                  <a:solidFill>
                    <a:srgbClr val="FFFFFF"/>
                  </a:solidFill>
                </a:rPr>
                <a:t>Large</a:t>
              </a:r>
            </a:p>
            <a:p>
              <a:pPr lvl="0"/>
              <a:r>
                <a:rPr lang="en-US" sz="2800" b="1" dirty="0" smtClean="0">
                  <a:solidFill>
                    <a:srgbClr val="FFFFFF"/>
                  </a:solidFill>
                </a:rPr>
                <a:t>Plates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91496" y="4286442"/>
              <a:ext cx="3227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66"/>
                  </a:solidFill>
                </a:rPr>
                <a:t>Serviceable Plates</a:t>
              </a:r>
              <a:endParaRPr lang="en-US" sz="2800" b="1" dirty="0">
                <a:solidFill>
                  <a:srgbClr val="000066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99699" y="392785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660066"/>
                  </a:solidFill>
                </a:rPr>
                <a:t>3</a:t>
              </a:r>
              <a:endParaRPr lang="en-US" sz="2400" b="1" dirty="0">
                <a:solidFill>
                  <a:srgbClr val="660066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67841" y="3927857"/>
              <a:ext cx="3406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b="1" dirty="0" smtClean="0">
                  <a:solidFill>
                    <a:srgbClr val="660066"/>
                  </a:solidFill>
                </a:rPr>
                <a:t>5</a:t>
              </a:r>
              <a:endParaRPr lang="en-US" sz="2400" b="1" dirty="0">
                <a:solidFill>
                  <a:srgbClr val="660066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25488" y="3927857"/>
              <a:ext cx="3406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b="1" dirty="0" smtClean="0">
                  <a:solidFill>
                    <a:srgbClr val="660066"/>
                  </a:solidFill>
                </a:rPr>
                <a:t>7</a:t>
              </a:r>
              <a:endParaRPr lang="en-US" sz="2400" b="1" dirty="0">
                <a:solidFill>
                  <a:srgbClr val="660066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" y="4788888"/>
              <a:ext cx="6288566" cy="447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4831428"/>
            <a:ext cx="9144000" cy="163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Enagic SD501</a:t>
            </a:r>
          </a:p>
          <a:p>
            <a:pPr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Arial" charset="0"/>
                <a:ea typeface="ＭＳ Ｐゴシック" charset="0"/>
                <a:cs typeface="ＭＳ Ｐゴシック" charset="0"/>
              </a:rPr>
              <a:t>7 Large Solid Titanium Plates </a:t>
            </a:r>
            <a:r>
              <a:rPr lang="en-US" sz="2000" b="1" u="sng" dirty="0" smtClean="0">
                <a:solidFill>
                  <a:srgbClr val="002060"/>
                </a:solidFill>
                <a:latin typeface="Arial" charset="0"/>
                <a:ea typeface="ＭＳ Ｐゴシック" charset="0"/>
                <a:cs typeface="ＭＳ Ｐゴシック" charset="0"/>
              </a:rPr>
              <a:t>Dipped</a:t>
            </a:r>
            <a:r>
              <a:rPr lang="en-US" sz="2000" b="1" dirty="0" smtClean="0">
                <a:solidFill>
                  <a:srgbClr val="002060"/>
                </a:solidFill>
                <a:latin typeface="Arial" charset="0"/>
                <a:ea typeface="ＭＳ Ｐゴシック" charset="0"/>
                <a:cs typeface="ＭＳ Ｐゴシック" charset="0"/>
              </a:rPr>
              <a:t> in Medical Grade Platinum</a:t>
            </a:r>
          </a:p>
          <a:p>
            <a:pPr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Arial" charset="0"/>
                <a:ea typeface="ＭＳ Ｐゴシック" charset="0"/>
                <a:cs typeface="ＭＳ Ｐゴシック" charset="0"/>
              </a:rPr>
              <a:t>450% Larger Surface Area than the Knock-offs</a:t>
            </a:r>
          </a:p>
          <a:p>
            <a:pPr algn="ctr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Arial" charset="0"/>
                <a:ea typeface="ＭＳ Ｐゴシック" charset="0"/>
                <a:cs typeface="ＭＳ Ｐゴシック" charset="0"/>
              </a:rPr>
              <a:t>230 Watts of Continuous Power = 270% More Powerful Electrolysis</a:t>
            </a:r>
            <a:endParaRPr lang="en-US" sz="2000" b="1" dirty="0">
              <a:solidFill>
                <a:srgbClr val="00206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87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660066"/>
                </a:solidFill>
                <a:latin typeface="Arial" charset="0"/>
                <a:cs typeface="Arial" charset="0"/>
              </a:rPr>
              <a:t>Why Ionized Water</a:t>
            </a:r>
            <a:br>
              <a:rPr lang="en-US" b="1" dirty="0">
                <a:solidFill>
                  <a:srgbClr val="660066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660066"/>
                </a:solidFill>
                <a:latin typeface="Arial" charset="0"/>
                <a:cs typeface="Arial" charset="0"/>
              </a:rPr>
              <a:t>Cannot be Sold in Stores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971800"/>
            <a:ext cx="8229600" cy="315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875"/>
              </a:spcBef>
            </a:pPr>
            <a:r>
              <a:rPr lang="en-US" sz="2800">
                <a:solidFill>
                  <a:srgbClr val="002060"/>
                </a:solidFill>
                <a:latin typeface="Arial" charset="0"/>
                <a:cs typeface="Arial" charset="0"/>
              </a:rPr>
              <a:t>The anti-oxidant/electrical charge and micro-clustering wears off after 48 hours.</a:t>
            </a:r>
          </a:p>
          <a:p>
            <a:pPr>
              <a:spcBef>
                <a:spcPts val="1875"/>
              </a:spcBef>
            </a:pPr>
            <a:r>
              <a:rPr lang="en-US" sz="2800">
                <a:solidFill>
                  <a:srgbClr val="002060"/>
                </a:solidFill>
                <a:latin typeface="Arial" charset="0"/>
                <a:cs typeface="Arial" charset="0"/>
              </a:rPr>
              <a:t>The alkalinity wears off after 5 days.</a:t>
            </a:r>
          </a:p>
          <a:p>
            <a:pPr>
              <a:spcBef>
                <a:spcPts val="1875"/>
              </a:spcBef>
            </a:pPr>
            <a:r>
              <a:rPr lang="en-US" sz="2800">
                <a:solidFill>
                  <a:srgbClr val="002060"/>
                </a:solidFill>
                <a:latin typeface="Arial" charset="0"/>
                <a:cs typeface="Arial" charset="0"/>
              </a:rPr>
              <a:t>To maximize your results and benefits, drink Kangen Water fresh from your machine everyday.</a:t>
            </a:r>
          </a:p>
        </p:txBody>
      </p:sp>
      <p:sp>
        <p:nvSpPr>
          <p:cNvPr id="68612" name="TextBox 4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8"/>
          <p:cNvSpPr txBox="1">
            <a:spLocks noChangeArrowheads="1"/>
          </p:cNvSpPr>
          <p:nvPr/>
        </p:nvSpPr>
        <p:spPr bwMode="auto">
          <a:xfrm>
            <a:off x="990600" y="1219200"/>
            <a:ext cx="6934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LeveLuk SD501</a:t>
            </a:r>
          </a:p>
          <a:p>
            <a:pPr algn="ctr" eaLnBrk="1" hangingPunct="1"/>
            <a:r>
              <a:rPr lang="en-US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Health • Beauty • Hydration • Cleaning</a:t>
            </a:r>
            <a:endParaRPr lang="en-US" sz="3200" b="1">
              <a:solidFill>
                <a:srgbClr val="0000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8" name="TextBox 9"/>
          <p:cNvSpPr txBox="1">
            <a:spLocks noChangeArrowheads="1"/>
          </p:cNvSpPr>
          <p:nvPr/>
        </p:nvSpPr>
        <p:spPr bwMode="auto">
          <a:xfrm>
            <a:off x="66675" y="6015038"/>
            <a:ext cx="9077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5 YEAR WARRANTY / 15 – 20 YEAR LIFE SPAN</a:t>
            </a:r>
          </a:p>
        </p:txBody>
      </p:sp>
      <p:sp>
        <p:nvSpPr>
          <p:cNvPr id="62471" name="TextBox 6"/>
          <p:cNvSpPr txBox="1">
            <a:spLocks noChangeArrowheads="1"/>
          </p:cNvSpPr>
          <p:nvPr/>
        </p:nvSpPr>
        <p:spPr bwMode="auto">
          <a:xfrm>
            <a:off x="5710699" y="2227263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$4,280</a:t>
            </a:r>
          </a:p>
        </p:txBody>
      </p:sp>
      <p:sp>
        <p:nvSpPr>
          <p:cNvPr id="70662" name="TextBox 7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177529" y="5707063"/>
            <a:ext cx="238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2060"/>
                </a:solidFill>
              </a:rPr>
              <a:t>SD 501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5761316" y="5699125"/>
            <a:ext cx="2373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2060"/>
                </a:solidFill>
              </a:rPr>
              <a:t>SD 501 Platinum</a:t>
            </a:r>
          </a:p>
        </p:txBody>
      </p:sp>
      <p:sp>
        <p:nvSpPr>
          <p:cNvPr id="62470" name="TextBox 5"/>
          <p:cNvSpPr txBox="1">
            <a:spLocks noChangeArrowheads="1"/>
          </p:cNvSpPr>
          <p:nvPr/>
        </p:nvSpPr>
        <p:spPr bwMode="auto">
          <a:xfrm>
            <a:off x="1091268" y="2227263"/>
            <a:ext cx="260238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latin typeface="Arial"/>
                <a:ea typeface="ＭＳ Ｐゴシック" charset="0"/>
                <a:cs typeface="Arial"/>
              </a:rPr>
              <a:t>$</a:t>
            </a:r>
            <a:r>
              <a:rPr lang="en-US" sz="3200" dirty="0" smtClean="0">
                <a:latin typeface="Arial"/>
                <a:ea typeface="ＭＳ Ｐゴシック" charset="0"/>
                <a:cs typeface="Arial"/>
              </a:rPr>
              <a:t>3,980</a:t>
            </a:r>
            <a:endParaRPr lang="en-US" sz="320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0" y="2762127"/>
            <a:ext cx="91439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008000"/>
                </a:solidFill>
                <a:latin typeface="Arial"/>
                <a:ea typeface="ＭＳ Ｐゴシック" charset="0"/>
                <a:cs typeface="Arial"/>
              </a:rPr>
              <a:t>Either</a:t>
            </a:r>
          </a:p>
          <a:p>
            <a:pPr algn="ctr" eaLnBrk="1" hangingPunct="1"/>
            <a:r>
              <a:rPr lang="en-US" dirty="0">
                <a:solidFill>
                  <a:srgbClr val="008000"/>
                </a:solidFill>
                <a:latin typeface="Arial"/>
                <a:ea typeface="ＭＳ Ｐゴシック" charset="0"/>
                <a:cs typeface="Arial"/>
              </a:rPr>
              <a:t>m</a:t>
            </a:r>
            <a:r>
              <a:rPr lang="en-US" dirty="0" smtClean="0">
                <a:solidFill>
                  <a:srgbClr val="008000"/>
                </a:solidFill>
                <a:latin typeface="Arial"/>
                <a:ea typeface="ＭＳ Ｐゴシック" charset="0"/>
                <a:cs typeface="Arial"/>
              </a:rPr>
              <a:t>achine</a:t>
            </a:r>
          </a:p>
          <a:p>
            <a:pPr algn="ctr" eaLnBrk="1" hangingPunct="1"/>
            <a:r>
              <a:rPr lang="en-US" dirty="0">
                <a:solidFill>
                  <a:srgbClr val="008000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lang="en-US" dirty="0" smtClean="0">
                <a:solidFill>
                  <a:srgbClr val="008000"/>
                </a:solidFill>
                <a:latin typeface="Arial"/>
                <a:ea typeface="ＭＳ Ｐゴシック" charset="0"/>
                <a:cs typeface="Arial"/>
              </a:rPr>
              <a:t>omes to</a:t>
            </a:r>
          </a:p>
          <a:p>
            <a:pPr algn="ctr" eaLnBrk="1" hangingPunct="1"/>
            <a:r>
              <a:rPr lang="en-US" dirty="0" smtClean="0">
                <a:solidFill>
                  <a:srgbClr val="008000"/>
                </a:solidFill>
                <a:latin typeface="Arial"/>
                <a:ea typeface="ＭＳ Ｐゴシック" charset="0"/>
                <a:cs typeface="Arial"/>
              </a:rPr>
              <a:t>less than</a:t>
            </a:r>
          </a:p>
          <a:p>
            <a:pPr algn="ctr" eaLnBrk="1" hangingPunct="1"/>
            <a:r>
              <a:rPr lang="en-US" dirty="0" smtClean="0">
                <a:solidFill>
                  <a:srgbClr val="008000"/>
                </a:solidFill>
                <a:latin typeface="Arial"/>
                <a:ea typeface="ＭＳ Ｐゴシック" charset="0"/>
                <a:cs typeface="Arial"/>
              </a:rPr>
              <a:t>75</a:t>
            </a:r>
            <a: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  <a:t>¢</a:t>
            </a:r>
          </a:p>
          <a:p>
            <a:pPr algn="ctr" eaLnBrk="1" hangingPunct="1"/>
            <a: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  <a:t>per day</a:t>
            </a:r>
            <a:endParaRPr lang="en-US" dirty="0">
              <a:solidFill>
                <a:srgbClr val="008000"/>
              </a:solidFill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11" name="Picture 10" descr="machines_sd5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54" y="2964426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machines_sd501platinu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66" y="2964426"/>
            <a:ext cx="27225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71" grpId="0"/>
      <p:bldP spid="13" grpId="0"/>
      <p:bldP spid="14" grpId="0"/>
      <p:bldP spid="62470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idx="1"/>
          </p:nvPr>
        </p:nvSpPr>
        <p:spPr bwMode="auto">
          <a:xfrm>
            <a:off x="0" y="1195388"/>
            <a:ext cx="9144000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1875"/>
              </a:spcBef>
              <a:buFontTx/>
              <a:buNone/>
            </a:pPr>
            <a:r>
              <a:rPr lang="en-US" sz="2800" b="1">
                <a:solidFill>
                  <a:srgbClr val="660066"/>
                </a:solidFill>
                <a:latin typeface="Arial" charset="0"/>
                <a:cs typeface="Arial" charset="0"/>
              </a:rPr>
              <a:t>The Benefits Far Outweigh the Cost</a:t>
            </a:r>
            <a:endParaRPr lang="en-US" sz="280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sp>
        <p:nvSpPr>
          <p:cNvPr id="72707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0350" y="3521075"/>
            <a:ext cx="4281488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2800" b="1">
                <a:solidFill>
                  <a:srgbClr val="002060"/>
                </a:solidFill>
                <a:latin typeface="Arial" charset="0"/>
                <a:cs typeface="Arial" charset="0"/>
              </a:rPr>
              <a:t>$1/day </a:t>
            </a:r>
            <a:r>
              <a:rPr lang="en-US" b="1" i="1">
                <a:solidFill>
                  <a:srgbClr val="002060"/>
                </a:solidFill>
                <a:latin typeface="Arial" charset="0"/>
                <a:cs typeface="Arial" charset="0"/>
              </a:rPr>
              <a:t>(with cleanings!)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2800" b="1">
                <a:solidFill>
                  <a:srgbClr val="002060"/>
                </a:solidFill>
                <a:latin typeface="Arial" charset="0"/>
                <a:cs typeface="Arial" charset="0"/>
              </a:rPr>
              <a:t>Fresh Water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2800" b="1">
                <a:solidFill>
                  <a:srgbClr val="002060"/>
                </a:solidFill>
                <a:latin typeface="Arial" charset="0"/>
                <a:cs typeface="Arial" charset="0"/>
              </a:rPr>
              <a:t>Antioxidant/Healing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2800" b="1">
                <a:solidFill>
                  <a:srgbClr val="002060"/>
                </a:solidFill>
                <a:latin typeface="Arial" charset="0"/>
                <a:cs typeface="Arial" charset="0"/>
              </a:rPr>
              <a:t>Alkalizing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2800" b="1">
                <a:solidFill>
                  <a:srgbClr val="002060"/>
                </a:solidFill>
                <a:latin typeface="Arial" charset="0"/>
                <a:cs typeface="Arial" charset="0"/>
              </a:rPr>
              <a:t>Micro-Clustered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2800" b="1">
                <a:solidFill>
                  <a:srgbClr val="002060"/>
                </a:solidFill>
                <a:latin typeface="Arial" charset="0"/>
                <a:cs typeface="Arial" charset="0"/>
              </a:rPr>
              <a:t>Super Hydration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53000" y="3521075"/>
            <a:ext cx="4052888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2800">
                <a:solidFill>
                  <a:srgbClr val="002060"/>
                </a:solidFill>
                <a:latin typeface="Arial" charset="0"/>
                <a:cs typeface="Arial" charset="0"/>
              </a:rPr>
              <a:t>$5+/day </a:t>
            </a:r>
            <a:r>
              <a:rPr lang="en-US">
                <a:solidFill>
                  <a:srgbClr val="002060"/>
                </a:solidFill>
                <a:latin typeface="Arial" charset="0"/>
                <a:cs typeface="Arial" charset="0"/>
              </a:rPr>
              <a:t>(1¢/10,000%)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2800">
                <a:solidFill>
                  <a:srgbClr val="002060"/>
                </a:solidFill>
                <a:latin typeface="Arial" charset="0"/>
                <a:cs typeface="Arial" charset="0"/>
              </a:rPr>
              <a:t>Old Water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2800">
                <a:solidFill>
                  <a:srgbClr val="002060"/>
                </a:solidFill>
                <a:latin typeface="Arial" charset="0"/>
                <a:cs typeface="Arial" charset="0"/>
              </a:rPr>
              <a:t>Oxidizing/Damaging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2800">
                <a:solidFill>
                  <a:srgbClr val="002060"/>
                </a:solidFill>
                <a:latin typeface="Arial" charset="0"/>
                <a:cs typeface="Arial" charset="0"/>
              </a:rPr>
              <a:t>Acidifying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2800">
                <a:solidFill>
                  <a:srgbClr val="002060"/>
                </a:solidFill>
                <a:latin typeface="Arial" charset="0"/>
                <a:cs typeface="Arial" charset="0"/>
              </a:rPr>
              <a:t>Bulk-Clustered</a:t>
            </a:r>
          </a:p>
          <a:p>
            <a:pPr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2800">
                <a:solidFill>
                  <a:srgbClr val="002060"/>
                </a:solidFill>
                <a:latin typeface="Arial" charset="0"/>
                <a:cs typeface="Arial" charset="0"/>
              </a:rPr>
              <a:t>Poor Hydration</a:t>
            </a:r>
          </a:p>
        </p:txBody>
      </p:sp>
      <p:pic>
        <p:nvPicPr>
          <p:cNvPr id="7" name="Picture 2" descr="sd5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974850"/>
            <a:ext cx="15160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 descr="bottles_in_box_no_borde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955800"/>
            <a:ext cx="11303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953000" y="2087563"/>
            <a:ext cx="3475038" cy="41116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819650" y="2106613"/>
            <a:ext cx="3243263" cy="421481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7833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A </a:t>
            </a:r>
            <a:r>
              <a:rPr lang="en-US" sz="4000" b="1" dirty="0">
                <a:solidFill>
                  <a:srgbClr val="660066"/>
                </a:solidFill>
                <a:latin typeface="Arial" charset="0"/>
                <a:cs typeface="Arial" charset="0"/>
              </a:rPr>
              <a:t>Million Dollar Thoroughbred?</a:t>
            </a:r>
            <a:endParaRPr lang="en-US" sz="4000" dirty="0"/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 bwMode="auto">
          <a:xfrm>
            <a:off x="0" y="1663866"/>
            <a:ext cx="9144000" cy="1948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40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Now That You Know How Bad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40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Your Tap and Bottled Water Are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40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Would You Give It To:</a:t>
            </a:r>
            <a:endParaRPr lang="en-US" sz="4000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 descr="hors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21" y="2425676"/>
            <a:ext cx="5983154" cy="39937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4754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19459" name="Title 1"/>
          <p:cNvSpPr txBox="1">
            <a:spLocks/>
          </p:cNvSpPr>
          <p:nvPr/>
        </p:nvSpPr>
        <p:spPr bwMode="auto">
          <a:xfrm>
            <a:off x="0" y="1125538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660066"/>
                </a:solidFill>
                <a:cs typeface="Calibri" charset="0"/>
              </a:rPr>
              <a:t>We Are Water Beings!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19075" y="3135313"/>
            <a:ext cx="2124075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We are</a:t>
            </a:r>
          </a:p>
          <a:p>
            <a:pPr eaLnBrk="1" hangingPunct="1">
              <a:lnSpc>
                <a:spcPct val="120000"/>
              </a:lnSpc>
            </a:pPr>
            <a:r>
              <a:rPr lang="en-US" sz="36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70–75% Water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990675" y="4433888"/>
            <a:ext cx="20621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What is the quality of your 75%?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04565" y="1933575"/>
            <a:ext cx="5423958" cy="4467225"/>
            <a:chOff x="1935795" y="1933575"/>
            <a:chExt cx="5423958" cy="4467225"/>
          </a:xfrm>
        </p:grpSpPr>
        <p:pic>
          <p:nvPicPr>
            <p:cNvPr id="17" name="Picture 3" descr="gfx_waterma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5" r="12558"/>
            <a:stretch/>
          </p:blipFill>
          <p:spPr bwMode="auto">
            <a:xfrm>
              <a:off x="2591130" y="1933575"/>
              <a:ext cx="3346704" cy="446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885784" y="5287913"/>
              <a:ext cx="7617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Blood</a:t>
              </a:r>
            </a:p>
            <a:p>
              <a:r>
                <a:rPr lang="en-US" b="1" dirty="0" smtClean="0">
                  <a:solidFill>
                    <a:srgbClr val="660066"/>
                  </a:solidFill>
                </a:rPr>
                <a:t>90.7%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35795" y="1984709"/>
              <a:ext cx="7006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100%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2790" y="3364322"/>
              <a:ext cx="583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75%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69659" y="60010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0%</a:t>
              </a:r>
              <a:endParaRPr lang="en-US" b="1" dirty="0">
                <a:solidFill>
                  <a:srgbClr val="660066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85784" y="2176629"/>
              <a:ext cx="1323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Brain 80.5%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85784" y="2999545"/>
              <a:ext cx="1132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Bone 13%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85784" y="3401379"/>
              <a:ext cx="1473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Kidney 82.7%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85784" y="4310368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Muscle</a:t>
              </a:r>
            </a:p>
            <a:p>
              <a:r>
                <a:rPr lang="en-US" b="1" dirty="0" smtClean="0">
                  <a:solidFill>
                    <a:srgbClr val="660066"/>
                  </a:solidFill>
                </a:rPr>
                <a:t>75.6%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7833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A Puppy Dog?</a:t>
            </a:r>
            <a:endParaRPr lang="en-US" sz="4000" dirty="0"/>
          </a:p>
        </p:txBody>
      </p:sp>
      <p:pic>
        <p:nvPicPr>
          <p:cNvPr id="8" name="Picture 7" descr="puppy-do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80" y="2425676"/>
            <a:ext cx="6395693" cy="39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5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7833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A Baby?</a:t>
            </a:r>
            <a:endParaRPr lang="en-US" sz="4000" dirty="0"/>
          </a:p>
        </p:txBody>
      </p:sp>
      <p:pic>
        <p:nvPicPr>
          <p:cNvPr id="2" name="Picture 1" descr="bab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10" y="2425677"/>
            <a:ext cx="3734160" cy="399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52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0" y="1663866"/>
            <a:ext cx="9144000" cy="45929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40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Why Would You Put Bad Water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40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Into Your Own Body?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en-US" sz="4000" b="1" dirty="0" smtClean="0">
              <a:solidFill>
                <a:srgbClr val="660066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40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Doesn’t Your Family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40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Deserve the Best?</a:t>
            </a:r>
            <a:endParaRPr lang="en-US" sz="4000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35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Cost A Concern?</a:t>
            </a:r>
            <a:endParaRPr lang="en-US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772138"/>
            <a:ext cx="8229600" cy="47154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Here’s the Good News: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Our Referral Program!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If </a:t>
            </a: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this works half as good as we say it does, would you keep it a secret or would you share it with people you care about?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If someone has acid reflux, the gout, diabetes, etc. wouldn’t</a:t>
            </a:r>
            <a:r>
              <a:rPr lang="en-US" altLang="ja-JP" sz="2800" dirty="0">
                <a:solidFill>
                  <a:srgbClr val="002060"/>
                </a:solidFill>
                <a:latin typeface="Arial" charset="0"/>
                <a:cs typeface="Arial" charset="0"/>
              </a:rPr>
              <a:t> you want to help them?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That’s</a:t>
            </a:r>
            <a:r>
              <a:rPr lang="en-US" altLang="ja-JP" sz="2800" dirty="0">
                <a:solidFill>
                  <a:srgbClr val="002060"/>
                </a:solidFill>
                <a:latin typeface="Arial" charset="0"/>
                <a:cs typeface="Arial" charset="0"/>
              </a:rPr>
              <a:t> how our referral program works.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Share and get paid for it.</a:t>
            </a:r>
          </a:p>
        </p:txBody>
      </p:sp>
      <p:sp>
        <p:nvSpPr>
          <p:cNvPr id="76804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4980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How Referrals</a:t>
            </a:r>
            <a:br>
              <a:rPr lang="en-US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</a:br>
            <a:r>
              <a:rPr lang="en-US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Offset Your Cost</a:t>
            </a:r>
            <a:endParaRPr lang="en-US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769886"/>
            <a:ext cx="8229600" cy="32852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Do you think that over the next 6 months you can find 3 people that can use the benefits of drinking Kangen Water?</a:t>
            </a:r>
            <a:endParaRPr lang="en-US" sz="28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That alone will recoup $1,140 of your money.</a:t>
            </a:r>
            <a:endParaRPr lang="en-US" sz="2800" b="1" dirty="0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  <p:sp>
        <p:nvSpPr>
          <p:cNvPr id="76804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</p:spTree>
    <p:extLst>
      <p:ext uri="{BB962C8B-B14F-4D97-AF65-F5344CB8AC3E}">
        <p14:creationId xmlns:p14="http://schemas.microsoft.com/office/powerpoint/2010/main" val="3739311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40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rgbClr val="660066"/>
                </a:solidFill>
                <a:latin typeface="Arial" charset="0"/>
                <a:cs typeface="Arial" charset="0"/>
              </a:rPr>
              <a:t>7 Reasons Why You Can’t Afford</a:t>
            </a:r>
            <a:br>
              <a:rPr lang="en-US" sz="4000" b="1">
                <a:solidFill>
                  <a:srgbClr val="660066"/>
                </a:solidFill>
                <a:latin typeface="Arial" charset="0"/>
                <a:cs typeface="Arial" charset="0"/>
              </a:rPr>
            </a:br>
            <a:r>
              <a:rPr lang="en-US" sz="4000" b="1">
                <a:solidFill>
                  <a:srgbClr val="660066"/>
                </a:solidFill>
                <a:latin typeface="Arial" charset="0"/>
                <a:cs typeface="Arial" charset="0"/>
              </a:rPr>
              <a:t>NOT to Buy an SD501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436813"/>
            <a:ext cx="8456613" cy="4564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1175" indent="-511175">
              <a:buFontTx/>
              <a:buAutoNum type="arabicPeriod"/>
            </a:pPr>
            <a:r>
              <a:rPr lang="en-US" sz="2800" dirty="0">
                <a:solidFill>
                  <a:srgbClr val="000066"/>
                </a:solidFill>
                <a:latin typeface="Arial" charset="0"/>
                <a:cs typeface="Arial" charset="0"/>
              </a:rPr>
              <a:t>Improved </a:t>
            </a:r>
            <a:r>
              <a:rPr lang="en-US" sz="28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health for you and your family</a:t>
            </a:r>
            <a:endParaRPr lang="en-US" sz="2800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511175" indent="-511175">
              <a:buFontTx/>
              <a:buAutoNum type="arabicPeriod"/>
            </a:pPr>
            <a:r>
              <a:rPr lang="en-US" sz="28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Healthier </a:t>
            </a:r>
            <a:r>
              <a:rPr lang="en-US" sz="2800" dirty="0">
                <a:solidFill>
                  <a:srgbClr val="000066"/>
                </a:solidFill>
                <a:latin typeface="Arial" charset="0"/>
                <a:cs typeface="Arial" charset="0"/>
              </a:rPr>
              <a:t>than bottled and tap water</a:t>
            </a:r>
          </a:p>
          <a:p>
            <a:pPr marL="511175" indent="-511175">
              <a:buFontTx/>
              <a:buAutoNum type="arabicPeriod"/>
            </a:pPr>
            <a:r>
              <a:rPr lang="en-US" sz="2800" dirty="0">
                <a:solidFill>
                  <a:srgbClr val="000066"/>
                </a:solidFill>
                <a:latin typeface="Arial" charset="0"/>
                <a:cs typeface="Arial" charset="0"/>
              </a:rPr>
              <a:t>Cheaper than bottled water</a:t>
            </a:r>
          </a:p>
          <a:p>
            <a:pPr marL="511175" indent="-511175">
              <a:buFontTx/>
              <a:buAutoNum type="arabicPeriod"/>
            </a:pPr>
            <a:r>
              <a:rPr lang="en-US" sz="28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Save </a:t>
            </a:r>
            <a:r>
              <a:rPr lang="en-US" sz="2800" dirty="0">
                <a:solidFill>
                  <a:srgbClr val="000066"/>
                </a:solidFill>
                <a:latin typeface="Arial" charset="0"/>
                <a:cs typeface="Arial" charset="0"/>
              </a:rPr>
              <a:t>money on household cleaners/chemicals</a:t>
            </a:r>
          </a:p>
          <a:p>
            <a:pPr marL="511175" indent="-511175">
              <a:buFontTx/>
              <a:buAutoNum type="arabicPeriod"/>
            </a:pPr>
            <a:r>
              <a:rPr lang="en-US" sz="2800" dirty="0">
                <a:solidFill>
                  <a:srgbClr val="000066"/>
                </a:solidFill>
                <a:latin typeface="Arial" charset="0"/>
                <a:cs typeface="Arial" charset="0"/>
              </a:rPr>
              <a:t>$4,000 tax write-off as a home-based business</a:t>
            </a:r>
          </a:p>
          <a:p>
            <a:pPr marL="511175" indent="-511175">
              <a:buFontTx/>
              <a:buAutoNum type="arabicPeriod"/>
            </a:pPr>
            <a:r>
              <a:rPr lang="en-US" sz="2800" dirty="0">
                <a:solidFill>
                  <a:srgbClr val="000066"/>
                </a:solidFill>
                <a:latin typeface="Arial" charset="0"/>
                <a:cs typeface="Arial" charset="0"/>
              </a:rPr>
              <a:t>Can cut your taxes by up to 30 – 50% every year</a:t>
            </a:r>
          </a:p>
          <a:p>
            <a:pPr marL="511175" indent="-511175">
              <a:buFontTx/>
              <a:buAutoNum type="arabicPeriod"/>
            </a:pPr>
            <a:r>
              <a:rPr lang="en-US" sz="28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Earn extra </a:t>
            </a:r>
            <a:r>
              <a:rPr lang="en-US" sz="2800" dirty="0">
                <a:solidFill>
                  <a:srgbClr val="000066"/>
                </a:solidFill>
                <a:latin typeface="Arial" charset="0"/>
                <a:cs typeface="Arial" charset="0"/>
              </a:rPr>
              <a:t>money through our referral </a:t>
            </a:r>
            <a:r>
              <a:rPr lang="en-US" sz="28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program for college, weddings, vacation, retirement, etc.</a:t>
            </a:r>
            <a:endParaRPr lang="en-US" sz="2800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78852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 txBox="1">
            <a:spLocks/>
          </p:cNvSpPr>
          <p:nvPr/>
        </p:nvSpPr>
        <p:spPr bwMode="auto">
          <a:xfrm>
            <a:off x="609600" y="1027284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All You Have to Decide is</a:t>
            </a:r>
            <a:endParaRPr lang="en-US" sz="4400" b="1" dirty="0">
              <a:solidFill>
                <a:srgbClr val="6600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9332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847614"/>
            <a:ext cx="9144000" cy="1112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800" b="1" dirty="0">
                <a:solidFill>
                  <a:srgbClr val="000066"/>
                </a:solidFill>
                <a:latin typeface="Arial" charset="0"/>
                <a:cs typeface="Arial" charset="0"/>
              </a:rPr>
              <a:t>w</a:t>
            </a:r>
            <a:r>
              <a:rPr lang="en-US" sz="28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hich machine would look better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28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in your kitchen?</a:t>
            </a:r>
            <a:endParaRPr lang="en-US" sz="2800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5" descr="machines_sd5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54" y="3209008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achines_sd501platinu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66" y="3209008"/>
            <a:ext cx="27225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177529" y="5951645"/>
            <a:ext cx="238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2060"/>
                </a:solidFill>
              </a:rPr>
              <a:t>SD 501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61316" y="5943707"/>
            <a:ext cx="2373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2060"/>
                </a:solidFill>
              </a:rPr>
              <a:t>SD 501 Platinum</a:t>
            </a:r>
          </a:p>
        </p:txBody>
      </p:sp>
    </p:spTree>
    <p:extLst>
      <p:ext uri="{BB962C8B-B14F-4D97-AF65-F5344CB8AC3E}">
        <p14:creationId xmlns:p14="http://schemas.microsoft.com/office/powerpoint/2010/main" val="4020065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 txBox="1">
            <a:spLocks/>
          </p:cNvSpPr>
          <p:nvPr/>
        </p:nvSpPr>
        <p:spPr bwMode="auto">
          <a:xfrm>
            <a:off x="0" y="1158982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Payment Options for SD501</a:t>
            </a:r>
            <a:endParaRPr lang="en-US" sz="4000" b="1" dirty="0">
              <a:solidFill>
                <a:srgbClr val="6600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 bwMode="auto">
          <a:xfrm>
            <a:off x="457200" y="2129824"/>
            <a:ext cx="8229600" cy="411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sz="2400" dirty="0">
                <a:solidFill>
                  <a:srgbClr val="000066"/>
                </a:solidFill>
                <a:latin typeface="Arial" charset="0"/>
                <a:cs typeface="Arial" charset="0"/>
              </a:rPr>
              <a:t>P</a:t>
            </a:r>
            <a:r>
              <a:rPr lang="en-US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urchase your machine TODAY</a:t>
            </a:r>
            <a:r>
              <a:rPr lang="en-US" sz="2400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and receive a 30 day money back guarantee.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There is NO financial risk on your part.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Pay In Full with a Credit Card.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or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Use one of our several 3</a:t>
            </a:r>
            <a:r>
              <a:rPr lang="en-US" sz="2400" baseline="30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rd</a:t>
            </a:r>
            <a:r>
              <a:rPr lang="en-US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party finance companies, starting for as little as $44.00 per month, no interest for twelve months for people that qualify. </a:t>
            </a:r>
          </a:p>
        </p:txBody>
      </p:sp>
      <p:sp>
        <p:nvSpPr>
          <p:cNvPr id="99332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</p:spTree>
    <p:extLst>
      <p:ext uri="{BB962C8B-B14F-4D97-AF65-F5344CB8AC3E}">
        <p14:creationId xmlns:p14="http://schemas.microsoft.com/office/powerpoint/2010/main" val="3443861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250" y="341313"/>
            <a:ext cx="8461375" cy="6143625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379" name="Title 1"/>
          <p:cNvSpPr txBox="1">
            <a:spLocks/>
          </p:cNvSpPr>
          <p:nvPr/>
        </p:nvSpPr>
        <p:spPr bwMode="auto">
          <a:xfrm>
            <a:off x="349250" y="346075"/>
            <a:ext cx="84613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660066"/>
                </a:solidFill>
                <a:cs typeface="Calibri" charset="0"/>
              </a:rPr>
              <a:t>You Have Three Choices</a:t>
            </a:r>
          </a:p>
        </p:txBody>
      </p:sp>
      <p:sp>
        <p:nvSpPr>
          <p:cNvPr id="43012" name="Content Placeholder 2"/>
          <p:cNvSpPr txBox="1">
            <a:spLocks/>
          </p:cNvSpPr>
          <p:nvPr/>
        </p:nvSpPr>
        <p:spPr bwMode="auto">
          <a:xfrm>
            <a:off x="798513" y="1181100"/>
            <a:ext cx="76358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5143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914400" indent="-5143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51435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0066"/>
                </a:solidFill>
                <a:cs typeface="Calibri" charset="0"/>
              </a:rPr>
              <a:t>I got it! This makes sense to me.</a:t>
            </a:r>
            <a:br>
              <a:rPr lang="en-US" sz="2800" b="1" dirty="0">
                <a:solidFill>
                  <a:srgbClr val="000066"/>
                </a:solidFill>
                <a:cs typeface="Calibri" charset="0"/>
              </a:rPr>
            </a:br>
            <a:r>
              <a:rPr lang="en-US" sz="2800" b="1" dirty="0">
                <a:solidFill>
                  <a:srgbClr val="000066"/>
                </a:solidFill>
                <a:cs typeface="Calibri" charset="0"/>
              </a:rPr>
              <a:t>I’m ready to get started.</a:t>
            </a:r>
            <a:br>
              <a:rPr lang="en-US" sz="2800" b="1" dirty="0">
                <a:solidFill>
                  <a:srgbClr val="000066"/>
                </a:solidFill>
                <a:cs typeface="Calibri" charset="0"/>
              </a:rPr>
            </a:br>
            <a:r>
              <a:rPr lang="en-US" sz="2800" b="1" dirty="0">
                <a:solidFill>
                  <a:srgbClr val="000066"/>
                </a:solidFill>
                <a:cs typeface="Calibri" charset="0"/>
              </a:rPr>
              <a:t>I want to purchase my machine today.</a:t>
            </a:r>
          </a:p>
          <a:p>
            <a:pPr marL="514350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0066"/>
                </a:solidFill>
                <a:cs typeface="Calibri" charset="0"/>
              </a:rPr>
              <a:t>I </a:t>
            </a:r>
            <a:r>
              <a:rPr lang="en-US" sz="2800" dirty="0">
                <a:solidFill>
                  <a:srgbClr val="000066"/>
                </a:solidFill>
                <a:cs typeface="Calibri" charset="0"/>
              </a:rPr>
              <a:t>would like to try the </a:t>
            </a:r>
            <a:r>
              <a:rPr lang="en-US" sz="2800" dirty="0" smtClean="0">
                <a:solidFill>
                  <a:srgbClr val="000066"/>
                </a:solidFill>
                <a:cs typeface="Calibri" charset="0"/>
              </a:rPr>
              <a:t>water while I’m getting my finances together.</a:t>
            </a:r>
            <a:endParaRPr lang="en-US" sz="2800" dirty="0">
              <a:solidFill>
                <a:srgbClr val="000066"/>
              </a:solidFill>
              <a:cs typeface="Calibri" charset="0"/>
            </a:endParaRPr>
          </a:p>
          <a:p>
            <a:pPr marL="514350" eaLnBrk="1" hangingPunct="1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0066"/>
                </a:solidFill>
                <a:cs typeface="Calibri" charset="0"/>
              </a:rPr>
              <a:t>Thanks, but no thanks. I don’t believe a word you said. I don’t believe my eyes. I’m going to continue drinking that same old, expensive, dead, acidic water.</a:t>
            </a:r>
          </a:p>
          <a:p>
            <a:pPr indent="0" algn="ctr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660066"/>
                </a:solidFill>
                <a:cs typeface="Calibri" charset="0"/>
              </a:rPr>
              <a:t>What are you?</a:t>
            </a:r>
          </a:p>
          <a:p>
            <a:pPr indent="0" algn="ctr"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rgbClr val="660066"/>
                </a:solidFill>
                <a:cs typeface="Calibri" charset="0"/>
              </a:rPr>
              <a:t>1, 2 or 3?</a:t>
            </a:r>
          </a:p>
        </p:txBody>
      </p:sp>
    </p:spTree>
    <p:extLst>
      <p:ext uri="{BB962C8B-B14F-4D97-AF65-F5344CB8AC3E}">
        <p14:creationId xmlns:p14="http://schemas.microsoft.com/office/powerpoint/2010/main" val="23535441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40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So You Still Want To</a:t>
            </a:r>
            <a:br>
              <a:rPr lang="en-US" sz="40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</a:br>
            <a:r>
              <a:rPr lang="en-US" sz="40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Think About It?</a:t>
            </a:r>
            <a:endParaRPr lang="en-US" sz="40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863664"/>
            <a:ext cx="8456613" cy="1560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What will you know tomorrow,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that you don’t already know today?</a:t>
            </a:r>
            <a:endParaRPr lang="en-US" sz="3600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78852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</p:spTree>
    <p:extLst>
      <p:ext uri="{BB962C8B-B14F-4D97-AF65-F5344CB8AC3E}">
        <p14:creationId xmlns:p14="http://schemas.microsoft.com/office/powerpoint/2010/main" val="419843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39775" y="2589213"/>
            <a:ext cx="8051800" cy="2363787"/>
            <a:chOff x="739775" y="2589213"/>
            <a:chExt cx="8051800" cy="2363787"/>
          </a:xfrm>
        </p:grpSpPr>
        <p:grpSp>
          <p:nvGrpSpPr>
            <p:cNvPr id="20489" name="Group 7"/>
            <p:cNvGrpSpPr>
              <a:grpSpLocks/>
            </p:cNvGrpSpPr>
            <p:nvPr/>
          </p:nvGrpSpPr>
          <p:grpSpPr bwMode="auto">
            <a:xfrm>
              <a:off x="739775" y="2589213"/>
              <a:ext cx="2847975" cy="2352675"/>
              <a:chOff x="366" y="1403"/>
              <a:chExt cx="1794" cy="1482"/>
            </a:xfrm>
          </p:grpSpPr>
          <p:pic>
            <p:nvPicPr>
              <p:cNvPr id="20496" name="Picture 8" descr="cancer breast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" y="1403"/>
                <a:ext cx="1507" cy="1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7" name="Text Box 9"/>
              <p:cNvSpPr txBox="1">
                <a:spLocks noChangeArrowheads="1"/>
              </p:cNvSpPr>
              <p:nvPr/>
            </p:nvSpPr>
            <p:spPr bwMode="auto">
              <a:xfrm>
                <a:off x="366" y="2634"/>
                <a:ext cx="1794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chemeClr val="tx2"/>
                    </a:solidFill>
                    <a:latin typeface="Tahoma" charset="0"/>
                    <a:ea typeface="ＭＳ Ｐゴシック" charset="0"/>
                    <a:cs typeface="ＭＳ Ｐゴシック" charset="0"/>
                  </a:rPr>
                  <a:t>Breast Cancer Cell</a:t>
                </a:r>
              </a:p>
            </p:txBody>
          </p:sp>
        </p:grpSp>
        <p:grpSp>
          <p:nvGrpSpPr>
            <p:cNvPr id="20490" name="Group 10"/>
            <p:cNvGrpSpPr>
              <a:grpSpLocks/>
            </p:cNvGrpSpPr>
            <p:nvPr/>
          </p:nvGrpSpPr>
          <p:grpSpPr bwMode="auto">
            <a:xfrm>
              <a:off x="3379788" y="2592388"/>
              <a:ext cx="2847975" cy="2360612"/>
              <a:chOff x="2029" y="1405"/>
              <a:chExt cx="1794" cy="1487"/>
            </a:xfrm>
          </p:grpSpPr>
          <p:pic>
            <p:nvPicPr>
              <p:cNvPr id="20494" name="Picture 11" descr="cancer brain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1405"/>
                <a:ext cx="1521" cy="1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5" name="Text Box 12"/>
              <p:cNvSpPr txBox="1">
                <a:spLocks noChangeArrowheads="1"/>
              </p:cNvSpPr>
              <p:nvPr/>
            </p:nvSpPr>
            <p:spPr bwMode="auto">
              <a:xfrm>
                <a:off x="2029" y="2641"/>
                <a:ext cx="1794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chemeClr val="tx2"/>
                    </a:solidFill>
                    <a:latin typeface="Tahoma" charset="0"/>
                    <a:ea typeface="ＭＳ Ｐゴシック" charset="0"/>
                    <a:cs typeface="ＭＳ Ｐゴシック" charset="0"/>
                  </a:rPr>
                  <a:t>Brain Cancer Cells</a:t>
                </a:r>
              </a:p>
            </p:txBody>
          </p:sp>
        </p:grpSp>
        <p:grpSp>
          <p:nvGrpSpPr>
            <p:cNvPr id="20491" name="Group 13"/>
            <p:cNvGrpSpPr>
              <a:grpSpLocks/>
            </p:cNvGrpSpPr>
            <p:nvPr/>
          </p:nvGrpSpPr>
          <p:grpSpPr bwMode="auto">
            <a:xfrm>
              <a:off x="5943600" y="2590800"/>
              <a:ext cx="2847975" cy="2325688"/>
              <a:chOff x="3644" y="1404"/>
              <a:chExt cx="1794" cy="1465"/>
            </a:xfrm>
          </p:grpSpPr>
          <p:pic>
            <p:nvPicPr>
              <p:cNvPr id="20492" name="Picture 14" descr="cancer cell lu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748"/>
              <a:stretch>
                <a:fillRect/>
              </a:stretch>
            </p:blipFill>
            <p:spPr bwMode="auto">
              <a:xfrm>
                <a:off x="3814" y="1404"/>
                <a:ext cx="1455" cy="1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3" name="Text Box 15"/>
              <p:cNvSpPr txBox="1">
                <a:spLocks noChangeArrowheads="1"/>
              </p:cNvSpPr>
              <p:nvPr/>
            </p:nvSpPr>
            <p:spPr bwMode="auto">
              <a:xfrm>
                <a:off x="3644" y="2618"/>
                <a:ext cx="1794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chemeClr val="tx2"/>
                    </a:solidFill>
                    <a:latin typeface="Tahoma" charset="0"/>
                    <a:ea typeface="ＭＳ Ｐゴシック" charset="0"/>
                    <a:cs typeface="ＭＳ Ｐゴシック" charset="0"/>
                  </a:rPr>
                  <a:t>Lung Cancer Cells</a:t>
                </a:r>
              </a:p>
            </p:txBody>
          </p:sp>
        </p:grpSp>
      </p:grpSp>
      <p:sp>
        <p:nvSpPr>
          <p:cNvPr id="8196" name="WordArt 19"/>
          <p:cNvSpPr>
            <a:spLocks noChangeArrowheads="1" noChangeShapeType="1" noTextEdit="1"/>
          </p:cNvSpPr>
          <p:nvPr/>
        </p:nvSpPr>
        <p:spPr bwMode="auto">
          <a:xfrm>
            <a:off x="2133600" y="1295400"/>
            <a:ext cx="57531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  <a:ea typeface="Arial Black"/>
                <a:cs typeface="Arial Black"/>
              </a:rPr>
              <a:t>Cancer cells grow  </a:t>
            </a:r>
          </a:p>
          <a:p>
            <a:pPr algn="ctr"/>
            <a:r>
              <a:rPr lang="en-US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  <a:ea typeface="Arial Black"/>
                <a:cs typeface="Arial Black"/>
              </a:rPr>
              <a:t>in an ACIDIC environment</a:t>
            </a:r>
          </a:p>
        </p:txBody>
      </p:sp>
      <p:sp>
        <p:nvSpPr>
          <p:cNvPr id="8197" name="WordArt 21"/>
          <p:cNvSpPr>
            <a:spLocks noChangeArrowheads="1" noChangeShapeType="1" noTextEdit="1"/>
          </p:cNvSpPr>
          <p:nvPr/>
        </p:nvSpPr>
        <p:spPr bwMode="auto">
          <a:xfrm>
            <a:off x="1524000" y="5105400"/>
            <a:ext cx="6324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  <a:ea typeface="Arial Black"/>
                <a:cs typeface="Arial Black"/>
              </a:rPr>
              <a:t>Cancer cannot survive </a:t>
            </a:r>
          </a:p>
          <a:p>
            <a:pPr algn="ctr"/>
            <a:r>
              <a:rPr lang="en-US" sz="28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 Black"/>
                <a:ea typeface="Arial Black"/>
                <a:cs typeface="Arial Black"/>
              </a:rPr>
              <a:t>in an ALKALINE environment</a:t>
            </a:r>
          </a:p>
        </p:txBody>
      </p:sp>
      <p:pic>
        <p:nvPicPr>
          <p:cNvPr id="20485" name="Picture 22" descr="d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3716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1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 bwMode="auto">
          <a:xfrm>
            <a:off x="1857375" y="2582863"/>
            <a:ext cx="6991350" cy="242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solidFill>
                  <a:srgbClr val="002060"/>
                </a:solidFill>
                <a:latin typeface="Arial" charset="0"/>
                <a:cs typeface="Arial" charset="0"/>
              </a:rPr>
              <a:t>In 1940, the incidence of cancer in the U.S. was 1 in 16.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solidFill>
                  <a:srgbClr val="002060"/>
                </a:solidFill>
                <a:latin typeface="Arial" charset="0"/>
                <a:cs typeface="Arial" charset="0"/>
              </a:rPr>
              <a:t>Today it is 1 in 3.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>
                <a:solidFill>
                  <a:srgbClr val="002060"/>
                </a:solidFill>
                <a:latin typeface="Arial" charset="0"/>
                <a:cs typeface="Arial" charset="0"/>
              </a:rPr>
              <a:t>The leading cause of death in children ages 14 years or younger is cancer.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98663" y="1293813"/>
            <a:ext cx="70104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b="1">
                <a:solidFill>
                  <a:srgbClr val="660066"/>
                </a:solidFill>
                <a:latin typeface="Arial" charset="0"/>
                <a:cs typeface="Arial" charset="0"/>
              </a:rPr>
              <a:t>Dr. Otto Warburg</a:t>
            </a:r>
          </a:p>
          <a:p>
            <a:pPr eaLnBrk="1" hangingPunct="1">
              <a:lnSpc>
                <a:spcPct val="110000"/>
              </a:lnSpc>
            </a:pPr>
            <a:r>
              <a:rPr lang="en-US" b="1">
                <a:solidFill>
                  <a:srgbClr val="660066"/>
                </a:solidFill>
                <a:latin typeface="Arial" charset="0"/>
                <a:cs typeface="Arial" charset="0"/>
              </a:rPr>
              <a:t>1931 Nobel Prize Winner in Physiology</a:t>
            </a:r>
          </a:p>
          <a:p>
            <a:pPr eaLnBrk="1" hangingPunct="1">
              <a:lnSpc>
                <a:spcPct val="110000"/>
              </a:lnSpc>
            </a:pPr>
            <a:r>
              <a:rPr lang="en-US" b="1">
                <a:solidFill>
                  <a:srgbClr val="660066"/>
                </a:solidFill>
                <a:latin typeface="Arial" charset="0"/>
                <a:cs typeface="Arial" charset="0"/>
              </a:rPr>
              <a:t>For Discovering The Root Cause of Cancer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16" grpId="0" build="p"/>
      <p:bldP spid="2" grpId="0"/>
      <p:bldP spid="2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9183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Your Spouse Not Here Tonight?</a:t>
            </a:r>
            <a:endParaRPr lang="en-US" sz="40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547938"/>
            <a:ext cx="8456613" cy="35422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Don’t even try to explain what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6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you saw here tonight.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6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Don’t mention the price.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Or you will be sleeping outside the house tonight!</a:t>
            </a:r>
            <a:endParaRPr lang="en-US" sz="3600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78852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</p:spTree>
    <p:extLst>
      <p:ext uri="{BB962C8B-B14F-4D97-AF65-F5344CB8AC3E}">
        <p14:creationId xmlns:p14="http://schemas.microsoft.com/office/powerpoint/2010/main" val="2259821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87031"/>
            <a:ext cx="8456613" cy="42723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Show of Hands…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How many of you enjoyed tonight’s presentation?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660066"/>
                </a:solidFill>
                <a:latin typeface="Arial" charset="0"/>
                <a:cs typeface="Arial" charset="0"/>
              </a:rPr>
              <a:t>How many of you would like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660066"/>
                </a:solidFill>
                <a:latin typeface="Arial" charset="0"/>
                <a:cs typeface="Arial" charset="0"/>
              </a:rPr>
              <a:t>your family and friends</a:t>
            </a:r>
          </a:p>
          <a:p>
            <a:pPr marL="0" indent="0" algn="ctr"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4000" b="1" dirty="0">
                <a:solidFill>
                  <a:srgbClr val="660066"/>
                </a:solidFill>
                <a:latin typeface="Arial" charset="0"/>
                <a:cs typeface="Arial" charset="0"/>
              </a:rPr>
              <a:t>to see this demo at your home</a:t>
            </a:r>
            <a:r>
              <a:rPr lang="en-US" sz="40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78852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</p:spTree>
    <p:extLst>
      <p:ext uri="{BB962C8B-B14F-4D97-AF65-F5344CB8AC3E}">
        <p14:creationId xmlns:p14="http://schemas.microsoft.com/office/powerpoint/2010/main" val="2802242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05435"/>
            <a:ext cx="8456613" cy="4684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660066"/>
                </a:solidFill>
                <a:latin typeface="Arial" charset="0"/>
                <a:cs typeface="Arial" charset="0"/>
              </a:rPr>
              <a:t>We are looking for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0066"/>
                </a:solidFill>
                <a:latin typeface="Arial" charset="0"/>
                <a:cs typeface="Arial" charset="0"/>
              </a:rPr>
              <a:t>Water Warriors</a:t>
            </a:r>
          </a:p>
          <a:p>
            <a:pPr marL="0" indent="0" algn="ctr"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4000" b="1" dirty="0">
                <a:solidFill>
                  <a:srgbClr val="660066"/>
                </a:solidFill>
                <a:latin typeface="Arial" charset="0"/>
                <a:cs typeface="Arial" charset="0"/>
              </a:rPr>
              <a:t>to help us spread the word.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Host a water demo and we will show you how to offset your cost.</a:t>
            </a:r>
            <a:endParaRPr lang="en-US" sz="4000" b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78852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</p:spTree>
    <p:extLst>
      <p:ext uri="{BB962C8B-B14F-4D97-AF65-F5344CB8AC3E}">
        <p14:creationId xmlns:p14="http://schemas.microsoft.com/office/powerpoint/2010/main" val="1189331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05435"/>
            <a:ext cx="8456613" cy="4684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I hope I did a good enough job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of explaining the benefits of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Kangen Water</a:t>
            </a:r>
          </a:p>
          <a:p>
            <a:pPr marL="0" indent="0" algn="ctr"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40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that will help you make the decision to invest in the health of your family.</a:t>
            </a:r>
          </a:p>
        </p:txBody>
      </p:sp>
      <p:sp>
        <p:nvSpPr>
          <p:cNvPr id="78852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</p:spTree>
    <p:extLst>
      <p:ext uri="{BB962C8B-B14F-4D97-AF65-F5344CB8AC3E}">
        <p14:creationId xmlns:p14="http://schemas.microsoft.com/office/powerpoint/2010/main" val="808911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250" y="341313"/>
            <a:ext cx="8461375" cy="6143625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17" descr="enagicgoldstand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3267112"/>
            <a:ext cx="22209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Title 1"/>
          <p:cNvSpPr txBox="1">
            <a:spLocks/>
          </p:cNvSpPr>
          <p:nvPr/>
        </p:nvSpPr>
        <p:spPr bwMode="auto">
          <a:xfrm>
            <a:off x="349250" y="346075"/>
            <a:ext cx="84613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660066"/>
                </a:solidFill>
                <a:cs typeface="Calibri" charset="0"/>
              </a:rPr>
              <a:t>Short Break</a:t>
            </a:r>
            <a:endParaRPr lang="en-US" sz="4000" b="1" dirty="0">
              <a:solidFill>
                <a:srgbClr val="660066"/>
              </a:solidFill>
              <a:cs typeface="Calibri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526573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4000" b="1">
                <a:solidFill>
                  <a:srgbClr val="000066"/>
                </a:solidFill>
                <a:latin typeface="Monotype Corsiva" charset="0"/>
                <a:ea typeface="ＭＳ Ｐゴシック" charset="0"/>
                <a:cs typeface="ＭＳ Ｐゴシック" charset="0"/>
              </a:rPr>
              <a:t>Change Your Water…Change Your Life!</a:t>
            </a:r>
            <a:endParaRPr lang="en-US" sz="4000" b="1">
              <a:solidFill>
                <a:srgbClr val="000066"/>
              </a:solidFill>
              <a:latin typeface="Monotype Corsiv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200400" y="6200775"/>
            <a:ext cx="27432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Content Placeholder 2"/>
          <p:cNvSpPr txBox="1">
            <a:spLocks/>
          </p:cNvSpPr>
          <p:nvPr/>
        </p:nvSpPr>
        <p:spPr bwMode="auto">
          <a:xfrm>
            <a:off x="798513" y="1181100"/>
            <a:ext cx="76358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66"/>
                </a:solidFill>
                <a:cs typeface="Calibri" charset="0"/>
              </a:rPr>
              <a:t>For those of you interested in looking at the business opportunity with Enagic</a:t>
            </a:r>
          </a:p>
          <a:p>
            <a:pPr algn="ctr" eaLnBrk="1" hangingPunct="1"/>
            <a:r>
              <a:rPr lang="en-US" sz="2800" b="1" dirty="0" smtClean="0">
                <a:solidFill>
                  <a:srgbClr val="000066"/>
                </a:solidFill>
                <a:cs typeface="Calibri" charset="0"/>
              </a:rPr>
              <a:t>please stay after the break.</a:t>
            </a:r>
            <a:endParaRPr lang="en-US" sz="2800" b="1" dirty="0">
              <a:solidFill>
                <a:srgbClr val="000066"/>
              </a:solidFill>
              <a:cs typeface="Calibri" charset="0"/>
            </a:endParaRPr>
          </a:p>
          <a:p>
            <a:pPr algn="ctr" eaLnBrk="1" hangingPunct="1">
              <a:spcBef>
                <a:spcPts val="1800"/>
              </a:spcBef>
            </a:pPr>
            <a:r>
              <a:rPr lang="en-US" sz="2800" b="1" dirty="0">
                <a:solidFill>
                  <a:srgbClr val="000066"/>
                </a:solidFill>
                <a:cs typeface="Calibri" charset="0"/>
              </a:rPr>
              <a:t>Thank you for joining us today.</a:t>
            </a:r>
            <a:endParaRPr lang="en-US" sz="3600" b="1" dirty="0">
              <a:solidFill>
                <a:srgbClr val="000066"/>
              </a:solidFill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209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301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6" descr="water-money-sign-ed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61925"/>
            <a:ext cx="6135688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Content Placeholder 15"/>
          <p:cNvSpPr>
            <a:spLocks noGrp="1"/>
          </p:cNvSpPr>
          <p:nvPr>
            <p:ph idx="1"/>
          </p:nvPr>
        </p:nvSpPr>
        <p:spPr>
          <a:xfrm>
            <a:off x="914400" y="2474913"/>
            <a:ext cx="7772400" cy="36512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4400" b="1">
                <a:solidFill>
                  <a:srgbClr val="002060"/>
                </a:solidFill>
                <a:latin typeface="Calibri" charset="0"/>
                <a:ea typeface="MS PGothic" charset="0"/>
              </a:rPr>
              <a:t>Enagic® Company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4400" b="1">
                <a:solidFill>
                  <a:srgbClr val="002060"/>
                </a:solidFill>
                <a:latin typeface="Calibri" charset="0"/>
                <a:ea typeface="MS PGothic" charset="0"/>
              </a:rPr>
              <a:t>Overview</a:t>
            </a:r>
          </a:p>
        </p:txBody>
      </p:sp>
      <p:pic>
        <p:nvPicPr>
          <p:cNvPr id="62467" name="Picture 17" descr="enagicgoldstand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74638"/>
            <a:ext cx="22209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250" y="341313"/>
            <a:ext cx="8461375" cy="6143625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651" name="Title 1"/>
          <p:cNvSpPr txBox="1">
            <a:spLocks/>
          </p:cNvSpPr>
          <p:nvPr/>
        </p:nvSpPr>
        <p:spPr bwMode="auto">
          <a:xfrm>
            <a:off x="349250" y="346075"/>
            <a:ext cx="846137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660066"/>
                </a:solidFill>
              </a:rPr>
              <a:t>Our Corporate Philosophy</a:t>
            </a:r>
          </a:p>
          <a:p>
            <a:pPr algn="ctr" eaLnBrk="1" hangingPunct="1"/>
            <a:r>
              <a:rPr lang="en-US" sz="4000" b="1">
                <a:solidFill>
                  <a:srgbClr val="660066"/>
                </a:solidFill>
              </a:rPr>
              <a:t>is Based on 3 Basic Principles</a:t>
            </a:r>
            <a:r>
              <a:rPr lang="en-US" sz="4000">
                <a:solidFill>
                  <a:srgbClr val="660066"/>
                </a:solidFill>
              </a:rPr>
              <a:t> </a:t>
            </a:r>
            <a:endParaRPr lang="en-US" sz="4000" b="1">
              <a:solidFill>
                <a:srgbClr val="660066"/>
              </a:solidFill>
              <a:cs typeface="Calibri" charset="0"/>
            </a:endParaRPr>
          </a:p>
        </p:txBody>
      </p:sp>
      <p:sp>
        <p:nvSpPr>
          <p:cNvPr id="27652" name="Content Placeholder 2"/>
          <p:cNvSpPr txBox="1">
            <a:spLocks/>
          </p:cNvSpPr>
          <p:nvPr/>
        </p:nvSpPr>
        <p:spPr bwMode="auto">
          <a:xfrm>
            <a:off x="1189038" y="1725613"/>
            <a:ext cx="7597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51117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Calibri" charset="0"/>
              <a:buAutoNum type="arabicPeriod"/>
            </a:pPr>
            <a:r>
              <a:rPr lang="en-US" sz="2800">
                <a:solidFill>
                  <a:srgbClr val="002060"/>
                </a:solidFill>
              </a:rPr>
              <a:t>Realizing true physical health</a:t>
            </a:r>
          </a:p>
          <a:p>
            <a:pPr eaLnBrk="1" hangingPunct="1">
              <a:lnSpc>
                <a:spcPct val="120000"/>
              </a:lnSpc>
              <a:buFont typeface="Calibri" charset="0"/>
              <a:buAutoNum type="arabicPeriod"/>
            </a:pPr>
            <a:r>
              <a:rPr lang="en-US" sz="2800">
                <a:solidFill>
                  <a:srgbClr val="002060"/>
                </a:solidFill>
              </a:rPr>
              <a:t>Realizing true financial health</a:t>
            </a:r>
          </a:p>
          <a:p>
            <a:pPr eaLnBrk="1" hangingPunct="1">
              <a:lnSpc>
                <a:spcPct val="120000"/>
              </a:lnSpc>
              <a:buFont typeface="Calibri" charset="0"/>
              <a:buAutoNum type="arabicPeriod"/>
            </a:pPr>
            <a:r>
              <a:rPr lang="en-US" sz="2800">
                <a:solidFill>
                  <a:srgbClr val="002060"/>
                </a:solidFill>
              </a:rPr>
              <a:t>Realizing true mental/metaphysical health</a:t>
            </a:r>
          </a:p>
          <a:p>
            <a:pPr lvl="2" eaLnBrk="1" hangingPunct="1"/>
            <a:r>
              <a:rPr lang="en-US" sz="2800">
                <a:solidFill>
                  <a:srgbClr val="002060"/>
                </a:solidFill>
              </a:rPr>
              <a:t>(What we like to call, </a:t>
            </a:r>
            <a:r>
              <a:rPr lang="en-US" sz="2800" i="1">
                <a:solidFill>
                  <a:srgbClr val="002060"/>
                </a:solidFill>
              </a:rPr>
              <a:t>a peace of mind</a:t>
            </a:r>
            <a:r>
              <a:rPr lang="en-US" sz="2800">
                <a:solidFill>
                  <a:srgbClr val="002060"/>
                </a:solidFill>
              </a:rPr>
              <a:t>.) </a:t>
            </a:r>
          </a:p>
        </p:txBody>
      </p:sp>
      <p:pic>
        <p:nvPicPr>
          <p:cNvPr id="27653" name="Picture 2" descr="oshi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3968750"/>
            <a:ext cx="29718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 descr="enagic_mroshiro_sig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4460875"/>
            <a:ext cx="233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4"/>
          <p:cNvSpPr txBox="1">
            <a:spLocks noChangeArrowheads="1"/>
          </p:cNvSpPr>
          <p:nvPr/>
        </p:nvSpPr>
        <p:spPr bwMode="auto">
          <a:xfrm>
            <a:off x="5145088" y="4911725"/>
            <a:ext cx="2190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2060"/>
                </a:solidFill>
              </a:rPr>
              <a:t>Mr. Hironari Oshiro</a:t>
            </a:r>
          </a:p>
          <a:p>
            <a:pPr eaLnBrk="1" hangingPunct="1"/>
            <a:r>
              <a:rPr lang="en-US" sz="1800">
                <a:solidFill>
                  <a:srgbClr val="002060"/>
                </a:solidFill>
              </a:rPr>
              <a:t>Founder</a:t>
            </a:r>
          </a:p>
          <a:p>
            <a:pPr eaLnBrk="1" hangingPunct="1"/>
            <a:r>
              <a:rPr lang="en-US" sz="1800">
                <a:solidFill>
                  <a:srgbClr val="002060"/>
                </a:solidFill>
              </a:rPr>
              <a:t>President &amp; CEO</a:t>
            </a:r>
          </a:p>
          <a:p>
            <a:pPr eaLnBrk="1" hangingPunct="1"/>
            <a:r>
              <a:rPr lang="en-US" sz="1800">
                <a:solidFill>
                  <a:srgbClr val="002060"/>
                </a:solidFill>
              </a:rPr>
              <a:t>Enagic® U.S.A., Inc.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2" grpId="0" build="p"/>
      <p:bldP spid="2765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250" y="341313"/>
            <a:ext cx="8461375" cy="6143625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2" name="Content Placeholder 2"/>
          <p:cNvSpPr txBox="1">
            <a:spLocks/>
          </p:cNvSpPr>
          <p:nvPr/>
        </p:nvSpPr>
        <p:spPr bwMode="auto">
          <a:xfrm>
            <a:off x="582613" y="1631950"/>
            <a:ext cx="8228012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75"/>
              </a:spcBef>
              <a:buFont typeface="Arial" charset="0"/>
              <a:buChar char="•"/>
            </a:pPr>
            <a:r>
              <a:rPr lang="en-US" sz="3200">
                <a:solidFill>
                  <a:srgbClr val="002060"/>
                </a:solidFill>
              </a:rPr>
              <a:t>Used in the Top Japanese Hospitals</a:t>
            </a:r>
            <a:r>
              <a:rPr lang="en-US" sz="3200">
                <a:solidFill>
                  <a:srgbClr val="000066"/>
                </a:solidFill>
              </a:rPr>
              <a:t>.</a:t>
            </a:r>
          </a:p>
          <a:p>
            <a:pPr eaLnBrk="1" hangingPunct="1">
              <a:spcBef>
                <a:spcPts val="675"/>
              </a:spcBef>
              <a:buFont typeface="Arial" charset="0"/>
              <a:buChar char="•"/>
            </a:pPr>
            <a:r>
              <a:rPr lang="en-US" sz="3200">
                <a:solidFill>
                  <a:srgbClr val="000066"/>
                </a:solidFill>
              </a:rPr>
              <a:t>Certified as a medical device in Japan and Canada.</a:t>
            </a:r>
          </a:p>
          <a:p>
            <a:pPr eaLnBrk="1" hangingPunct="1">
              <a:spcBef>
                <a:spcPts val="675"/>
              </a:spcBef>
              <a:buFont typeface="Arial" charset="0"/>
              <a:buChar char="•"/>
            </a:pPr>
            <a:r>
              <a:rPr lang="en-US" sz="3200">
                <a:solidFill>
                  <a:srgbClr val="000066"/>
                </a:solidFill>
              </a:rPr>
              <a:t>Offices in Los Angeles, New York, Chicago, Honolulu, Orlando; Canada, Asia, Europe, Mexico and Australia.</a:t>
            </a:r>
          </a:p>
          <a:p>
            <a:pPr eaLnBrk="1" hangingPunct="1">
              <a:spcBef>
                <a:spcPts val="675"/>
              </a:spcBef>
              <a:buFont typeface="Arial" charset="0"/>
              <a:buChar char="•"/>
            </a:pPr>
            <a:r>
              <a:rPr lang="en-US" sz="3200">
                <a:solidFill>
                  <a:srgbClr val="000066"/>
                </a:solidFill>
              </a:rPr>
              <a:t>Member of the D.S.A. (Direct Selling Assoc.).</a:t>
            </a:r>
          </a:p>
          <a:p>
            <a:pPr eaLnBrk="1" hangingPunct="1">
              <a:spcBef>
                <a:spcPts val="675"/>
              </a:spcBef>
              <a:buFont typeface="Arial" charset="0"/>
              <a:buChar char="•"/>
            </a:pPr>
            <a:r>
              <a:rPr lang="en-US" sz="3200">
                <a:solidFill>
                  <a:srgbClr val="000066"/>
                </a:solidFill>
              </a:rPr>
              <a:t>An Accredited Member of the Better Business Bureau with an A Rating.</a:t>
            </a:r>
          </a:p>
        </p:txBody>
      </p:sp>
      <p:sp>
        <p:nvSpPr>
          <p:cNvPr id="64516" name="Title 1"/>
          <p:cNvSpPr txBox="1">
            <a:spLocks/>
          </p:cNvSpPr>
          <p:nvPr/>
        </p:nvSpPr>
        <p:spPr bwMode="auto">
          <a:xfrm>
            <a:off x="1843088" y="546100"/>
            <a:ext cx="69580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660066"/>
                </a:solidFill>
                <a:cs typeface="Calibri" charset="0"/>
              </a:rPr>
              <a:t>Enagic® is The Gold Standard</a:t>
            </a:r>
          </a:p>
        </p:txBody>
      </p:sp>
      <p:pic>
        <p:nvPicPr>
          <p:cNvPr id="64517" name="Picture 6" descr="enagicgoldstand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379413"/>
            <a:ext cx="1223962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250" y="341313"/>
            <a:ext cx="8461375" cy="6143625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539" name="Title 1"/>
          <p:cNvSpPr txBox="1">
            <a:spLocks/>
          </p:cNvSpPr>
          <p:nvPr/>
        </p:nvSpPr>
        <p:spPr bwMode="auto">
          <a:xfrm>
            <a:off x="1843088" y="546100"/>
            <a:ext cx="69580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660066"/>
                </a:solidFill>
                <a:cs typeface="Calibri" charset="0"/>
              </a:rPr>
              <a:t>Enagic® is The Gold Standard</a:t>
            </a:r>
          </a:p>
        </p:txBody>
      </p:sp>
      <p:sp>
        <p:nvSpPr>
          <p:cNvPr id="21508" name="Content Placeholder 2"/>
          <p:cNvSpPr txBox="1">
            <a:spLocks/>
          </p:cNvSpPr>
          <p:nvPr/>
        </p:nvSpPr>
        <p:spPr bwMode="auto">
          <a:xfrm>
            <a:off x="582613" y="1631950"/>
            <a:ext cx="8218487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3200">
                <a:solidFill>
                  <a:srgbClr val="002060"/>
                </a:solidFill>
              </a:rPr>
              <a:t>Privately held company, established in 1974.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3200">
                <a:solidFill>
                  <a:srgbClr val="002060"/>
                </a:solidFill>
              </a:rPr>
              <a:t>Enagic® purchased the water ionizer technology from the Sony Corporation.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3200">
                <a:solidFill>
                  <a:srgbClr val="002060"/>
                </a:solidFill>
              </a:rPr>
              <a:t>In 1987, the Ministry of Health, Labor and Welfare (the Japanese FDA), certified Enagic’s® water ionizers as a medical device.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3200">
                <a:solidFill>
                  <a:srgbClr val="002060"/>
                </a:solidFill>
              </a:rPr>
              <a:t>An Original Equipment Manufacturer (OEM); Enagic® makes every part in their machines – nothing is outsourced.</a:t>
            </a:r>
          </a:p>
        </p:txBody>
      </p:sp>
      <p:pic>
        <p:nvPicPr>
          <p:cNvPr id="21509" name="Picture 6" descr="enagicgoldstand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379413"/>
            <a:ext cx="1223962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250" y="341313"/>
            <a:ext cx="8461375" cy="6143625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 descr="certificate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444750"/>
            <a:ext cx="1314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certificate_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273550"/>
            <a:ext cx="1314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certificate_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444750"/>
            <a:ext cx="1314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certificate_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273550"/>
            <a:ext cx="1314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certificate_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444750"/>
            <a:ext cx="1314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certificate_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4273550"/>
            <a:ext cx="1314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certificate_0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444750"/>
            <a:ext cx="1314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certificate_0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4273550"/>
            <a:ext cx="1314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certificate_0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444750"/>
            <a:ext cx="1314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 descr="certificate_0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4273550"/>
            <a:ext cx="1314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certificate_0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444750"/>
            <a:ext cx="1314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4" name="Title 1"/>
          <p:cNvSpPr txBox="1">
            <a:spLocks/>
          </p:cNvSpPr>
          <p:nvPr/>
        </p:nvSpPr>
        <p:spPr bwMode="auto">
          <a:xfrm>
            <a:off x="1843088" y="546100"/>
            <a:ext cx="69580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660066"/>
                </a:solidFill>
                <a:cs typeface="Calibri" charset="0"/>
              </a:rPr>
              <a:t>Enagic® is The Gold Standard</a:t>
            </a:r>
          </a:p>
        </p:txBody>
      </p:sp>
      <p:pic>
        <p:nvPicPr>
          <p:cNvPr id="66575" name="Picture 6" descr="enagicgoldstandard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379413"/>
            <a:ext cx="1223962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514350" y="1531938"/>
            <a:ext cx="81724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ts val="675"/>
              </a:spcBef>
            </a:pPr>
            <a:r>
              <a:rPr lang="en-US" sz="2800" b="1">
                <a:solidFill>
                  <a:srgbClr val="002060"/>
                </a:solidFill>
              </a:rPr>
              <a:t>Numerous Awards and Documented Recognition</a:t>
            </a:r>
            <a:endParaRPr lang="en-US" sz="28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-136525" y="1252315"/>
            <a:ext cx="4856163" cy="4465637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en-US" sz="2400" b="1" dirty="0" smtClean="0">
              <a:solidFill>
                <a:schemeClr val="accent6"/>
              </a:solidFill>
              <a:ea typeface="+mn-ea"/>
              <a:cs typeface="+mn-cs"/>
            </a:endParaRPr>
          </a:p>
          <a:p>
            <a:pPr marL="0" indent="0" algn="ctr">
              <a:buFont typeface="Arial" charset="0"/>
              <a:buNone/>
              <a:defRPr/>
            </a:pPr>
            <a:endParaRPr lang="en-US" sz="2400" b="1" dirty="0">
              <a:solidFill>
                <a:schemeClr val="accent6"/>
              </a:solidFill>
              <a:ea typeface="+mn-ea"/>
              <a:cs typeface="+mn-cs"/>
            </a:endParaRP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35" y="2469889"/>
            <a:ext cx="3076575" cy="39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59620" y="2730164"/>
            <a:ext cx="1700213" cy="24499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Verdana"/>
                <a:ea typeface="Verdana" pitchFamily="34" charset="0"/>
                <a:cs typeface="Verdana"/>
                <a:sym typeface="Lucida Grande" pitchFamily="-106" charset="0"/>
              </a:rPr>
              <a:t>REDUCED</a:t>
            </a:r>
            <a:endParaRPr lang="en-US" sz="1600" b="1" dirty="0">
              <a:solidFill>
                <a:schemeClr val="bg1"/>
              </a:solidFill>
              <a:latin typeface="Verdana"/>
              <a:ea typeface="Verdana" pitchFamily="34" charset="0"/>
              <a:cs typeface="Verdana"/>
              <a:sym typeface="Lucida Grande" pitchFamily="-106" charset="0"/>
            </a:endParaRPr>
          </a:p>
          <a:p>
            <a:pPr algn="ctr">
              <a:defRPr/>
            </a:pPr>
            <a:endParaRPr lang="en-US" b="1" dirty="0">
              <a:latin typeface="Verdana"/>
              <a:ea typeface="ヒラギノ角ゴ ProN W3" pitchFamily="-106" charset="-128"/>
              <a:cs typeface="Verdana"/>
              <a:sym typeface="Lucida Grande" pitchFamily="-106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sz="1600" b="1" dirty="0">
                <a:solidFill>
                  <a:schemeClr val="accent4"/>
                </a:solidFill>
                <a:latin typeface="Verdana"/>
                <a:ea typeface="Verdana" pitchFamily="34" charset="0"/>
                <a:cs typeface="Verdana"/>
                <a:sym typeface="Lucida Grande" pitchFamily="-106" charset="0"/>
              </a:rPr>
              <a:t>CALCIUM</a:t>
            </a:r>
          </a:p>
          <a:p>
            <a:pPr algn="ctr">
              <a:lnSpc>
                <a:spcPct val="130000"/>
              </a:lnSpc>
              <a:defRPr/>
            </a:pPr>
            <a:r>
              <a:rPr lang="en-US" sz="1600" b="1" dirty="0">
                <a:solidFill>
                  <a:schemeClr val="accent4"/>
                </a:solidFill>
                <a:latin typeface="Verdana"/>
                <a:ea typeface="Verdana" pitchFamily="34" charset="0"/>
                <a:cs typeface="Verdana"/>
                <a:sym typeface="Lucida Grande" pitchFamily="-106" charset="0"/>
              </a:rPr>
              <a:t>MAGNESIUM</a:t>
            </a:r>
          </a:p>
          <a:p>
            <a:pPr algn="ctr">
              <a:lnSpc>
                <a:spcPct val="130000"/>
              </a:lnSpc>
              <a:defRPr/>
            </a:pPr>
            <a:r>
              <a:rPr lang="en-US" sz="1600" b="1" dirty="0">
                <a:solidFill>
                  <a:schemeClr val="accent4"/>
                </a:solidFill>
                <a:latin typeface="Verdana"/>
                <a:ea typeface="Verdana" pitchFamily="34" charset="0"/>
                <a:cs typeface="Verdana"/>
                <a:sym typeface="Lucida Grande" pitchFamily="-106" charset="0"/>
              </a:rPr>
              <a:t>POTASSIUM</a:t>
            </a:r>
          </a:p>
          <a:p>
            <a:pPr algn="ctr">
              <a:lnSpc>
                <a:spcPct val="130000"/>
              </a:lnSpc>
              <a:defRPr/>
            </a:pPr>
            <a:r>
              <a:rPr lang="en-US" sz="1600" b="1" dirty="0">
                <a:solidFill>
                  <a:schemeClr val="accent4"/>
                </a:solidFill>
                <a:latin typeface="Verdana"/>
                <a:ea typeface="Verdana" pitchFamily="34" charset="0"/>
                <a:cs typeface="Verdana"/>
                <a:sym typeface="Lucida Grande" pitchFamily="-106" charset="0"/>
              </a:rPr>
              <a:t>SODIUM</a:t>
            </a:r>
          </a:p>
          <a:p>
            <a:pPr algn="ctr">
              <a:defRPr/>
            </a:pPr>
            <a:endParaRPr lang="en-US" b="1" dirty="0">
              <a:latin typeface="Verdana"/>
              <a:ea typeface="ヒラギノ角ゴ ProN W3" pitchFamily="-106" charset="-128"/>
              <a:cs typeface="Verdana"/>
              <a:sym typeface="Lucida Grande" pitchFamily="-106" charset="0"/>
            </a:endParaRPr>
          </a:p>
          <a:p>
            <a:pPr algn="ctr">
              <a:defRPr/>
            </a:pPr>
            <a:r>
              <a:rPr lang="en-US" sz="1800" b="1" dirty="0" smtClean="0">
                <a:solidFill>
                  <a:srgbClr val="FFFFFF"/>
                </a:solidFill>
                <a:latin typeface="Verdana"/>
                <a:ea typeface="ヒラギノ角ゴ ProN W3" pitchFamily="-106" charset="-128"/>
                <a:cs typeface="Verdana"/>
                <a:sym typeface="Lucida Grande" pitchFamily="-106" charset="0"/>
              </a:rPr>
              <a:t>CREATES</a:t>
            </a:r>
            <a:endParaRPr lang="en-US" sz="1800" b="1" dirty="0">
              <a:solidFill>
                <a:srgbClr val="FFFFFF"/>
              </a:solidFill>
              <a:latin typeface="Verdana"/>
              <a:ea typeface="ヒラギノ角ゴ ProN W3" pitchFamily="-106" charset="-128"/>
              <a:cs typeface="Verdana"/>
              <a:sym typeface="Lucida Grande" pitchFamily="-10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2567" y="5239399"/>
            <a:ext cx="310488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Lucida Grande" pitchFamily="-106" charset="0"/>
              </a:rPr>
              <a:t>ACIDOSIS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09" y="2333348"/>
            <a:ext cx="1563450" cy="117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8" y="2389980"/>
            <a:ext cx="1452137" cy="10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14" y="2436627"/>
            <a:ext cx="1323341" cy="96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6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25" y="5312276"/>
            <a:ext cx="1633877" cy="109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66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77" y="4892998"/>
            <a:ext cx="1870957" cy="161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5742" y="1075214"/>
            <a:ext cx="8827792" cy="147796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4000" b="1" dirty="0" smtClean="0">
                <a:solidFill>
                  <a:srgbClr val="660066"/>
                </a:solidFill>
                <a:latin typeface="Calibri"/>
                <a:ea typeface="+mj-ea"/>
                <a:cs typeface="Calibri"/>
              </a:rPr>
              <a:t>Consuming Acidic Foods and Beverages </a:t>
            </a:r>
            <a:r>
              <a:rPr lang="en-US" sz="4000" b="1" dirty="0">
                <a:solidFill>
                  <a:srgbClr val="660066"/>
                </a:solidFill>
                <a:latin typeface="Calibri"/>
                <a:ea typeface="+mj-ea"/>
                <a:cs typeface="Calibri"/>
              </a:rPr>
              <a:t>D</a:t>
            </a:r>
            <a:r>
              <a:rPr lang="en-US" sz="4000" b="1" dirty="0" smtClean="0">
                <a:solidFill>
                  <a:srgbClr val="660066"/>
                </a:solidFill>
                <a:latin typeface="Calibri"/>
                <a:ea typeface="+mj-ea"/>
                <a:cs typeface="Calibri"/>
              </a:rPr>
              <a:t>rains Our Alkaline Buffers</a:t>
            </a:r>
            <a:endParaRPr lang="en-US" sz="4000" b="1" dirty="0">
              <a:solidFill>
                <a:srgbClr val="660066"/>
              </a:solidFill>
              <a:latin typeface="Calibri"/>
              <a:ea typeface="+mj-ea"/>
              <a:cs typeface="Calibri"/>
            </a:endParaRPr>
          </a:p>
        </p:txBody>
      </p:sp>
      <p:pic>
        <p:nvPicPr>
          <p:cNvPr id="3" name="Picture 2" descr="pouring-win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3" y="5161166"/>
            <a:ext cx="1045249" cy="1335172"/>
          </a:xfrm>
          <a:prstGeom prst="rect">
            <a:avLst/>
          </a:prstGeom>
        </p:spPr>
      </p:pic>
      <p:pic>
        <p:nvPicPr>
          <p:cNvPr id="5" name="Picture 4" descr="salmon-dinn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69" y="3547108"/>
            <a:ext cx="1879985" cy="1315990"/>
          </a:xfrm>
          <a:prstGeom prst="rect">
            <a:avLst/>
          </a:prstGeom>
        </p:spPr>
      </p:pic>
      <p:pic>
        <p:nvPicPr>
          <p:cNvPr id="6" name="Picture 5" descr="steak-dinner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05" y="3548364"/>
            <a:ext cx="1460157" cy="146015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250" y="341313"/>
            <a:ext cx="8461375" cy="6143625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671513" y="5545837"/>
            <a:ext cx="7834312" cy="99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2060"/>
                </a:solidFill>
              </a:rPr>
              <a:t>Enagic® </a:t>
            </a:r>
            <a:r>
              <a:rPr lang="en-US" sz="2800" dirty="0" smtClean="0">
                <a:solidFill>
                  <a:srgbClr val="002060"/>
                </a:solidFill>
              </a:rPr>
              <a:t>is the </a:t>
            </a:r>
            <a:r>
              <a:rPr lang="en-US" sz="2800" b="1" dirty="0" smtClean="0">
                <a:solidFill>
                  <a:srgbClr val="660066"/>
                </a:solidFill>
              </a:rPr>
              <a:t>ONLY</a:t>
            </a:r>
            <a:r>
              <a:rPr lang="en-US" sz="2800" dirty="0" smtClean="0">
                <a:solidFill>
                  <a:srgbClr val="002060"/>
                </a:solidFill>
              </a:rPr>
              <a:t> ionizer manufacturer in the world with this coveted certification!</a:t>
            </a:r>
            <a:endParaRPr lang="en-US" sz="2800" dirty="0">
              <a:solidFill>
                <a:srgbClr val="000066"/>
              </a:solidFill>
            </a:endParaRPr>
          </a:p>
        </p:txBody>
      </p:sp>
      <p:sp>
        <p:nvSpPr>
          <p:cNvPr id="67588" name="Title 1"/>
          <p:cNvSpPr txBox="1">
            <a:spLocks/>
          </p:cNvSpPr>
          <p:nvPr/>
        </p:nvSpPr>
        <p:spPr bwMode="auto">
          <a:xfrm>
            <a:off x="1843088" y="546100"/>
            <a:ext cx="69580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660066"/>
                </a:solidFill>
                <a:cs typeface="Calibri" charset="0"/>
              </a:rPr>
              <a:t>Enagic® is The Gold Standard</a:t>
            </a:r>
          </a:p>
        </p:txBody>
      </p:sp>
      <p:pic>
        <p:nvPicPr>
          <p:cNvPr id="67589" name="Picture 6" descr="enagicgoldstand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379413"/>
            <a:ext cx="1223962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\\Server\files\DAILY\Enagic and Kangen\WQA\Enagic_QWA_Gold_Seal_Certifica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" t="5676" r="4221" b="3790"/>
          <a:stretch>
            <a:fillRect/>
          </a:stretch>
        </p:blipFill>
        <p:spPr bwMode="auto">
          <a:xfrm>
            <a:off x="3041973" y="1331062"/>
            <a:ext cx="5557687" cy="422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41325" y="1867857"/>
            <a:ext cx="2373511" cy="125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200" b="1" dirty="0" smtClean="0">
                <a:solidFill>
                  <a:srgbClr val="008000"/>
                </a:solidFill>
              </a:rPr>
              <a:t>WQA Gold </a:t>
            </a:r>
            <a:r>
              <a:rPr lang="en-US" sz="2200" b="1" dirty="0">
                <a:solidFill>
                  <a:srgbClr val="008000"/>
                </a:solidFill>
              </a:rPr>
              <a:t>Seal</a:t>
            </a:r>
            <a:br>
              <a:rPr lang="en-US" sz="2200" b="1" dirty="0">
                <a:solidFill>
                  <a:srgbClr val="008000"/>
                </a:solidFill>
              </a:rPr>
            </a:br>
            <a:r>
              <a:rPr lang="en-US" sz="2200" b="1" dirty="0">
                <a:solidFill>
                  <a:srgbClr val="008000"/>
                </a:solidFill>
              </a:rPr>
              <a:t>NSF / ANSI</a:t>
            </a:r>
            <a:br>
              <a:rPr lang="en-US" sz="2200" b="1" dirty="0">
                <a:solidFill>
                  <a:srgbClr val="008000"/>
                </a:solidFill>
              </a:rPr>
            </a:br>
            <a:r>
              <a:rPr lang="en-US" sz="2200" b="1" dirty="0" smtClean="0">
                <a:solidFill>
                  <a:srgbClr val="008000"/>
                </a:solidFill>
              </a:rPr>
              <a:t>Certification</a:t>
            </a:r>
            <a:endParaRPr lang="en-US" sz="2200" b="1" dirty="0">
              <a:solidFill>
                <a:srgbClr val="008000"/>
              </a:solidFill>
            </a:endParaRPr>
          </a:p>
        </p:txBody>
      </p:sp>
      <p:pic>
        <p:nvPicPr>
          <p:cNvPr id="9" name="Picture 5" descr="gold-seal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0" y="3067419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6" descr="water-money-sign-ed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61925"/>
            <a:ext cx="6135688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Content Placeholder 15"/>
          <p:cNvSpPr>
            <a:spLocks noGrp="1"/>
          </p:cNvSpPr>
          <p:nvPr>
            <p:ph idx="1"/>
          </p:nvPr>
        </p:nvSpPr>
        <p:spPr>
          <a:xfrm>
            <a:off x="914400" y="2474913"/>
            <a:ext cx="7772400" cy="36512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4400" b="1" dirty="0">
                <a:solidFill>
                  <a:srgbClr val="002060"/>
                </a:solidFill>
                <a:latin typeface="Calibri" charset="0"/>
                <a:ea typeface="MS PGothic" charset="0"/>
              </a:rPr>
              <a:t>Enagic</a:t>
            </a:r>
            <a:r>
              <a:rPr lang="en-US" sz="4400" b="1" dirty="0" smtClean="0">
                <a:solidFill>
                  <a:srgbClr val="002060"/>
                </a:solidFill>
                <a:latin typeface="Calibri" charset="0"/>
                <a:ea typeface="MS PGothic" charset="0"/>
              </a:rPr>
              <a:t>® Patented</a:t>
            </a:r>
            <a:endParaRPr lang="en-US" sz="4400" b="1" dirty="0">
              <a:solidFill>
                <a:srgbClr val="002060"/>
              </a:solidFill>
              <a:latin typeface="Calibri" charset="0"/>
              <a:ea typeface="MS PGothic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4400" b="1" dirty="0">
                <a:solidFill>
                  <a:srgbClr val="002060"/>
                </a:solidFill>
                <a:latin typeface="Calibri" charset="0"/>
                <a:ea typeface="MS PGothic" charset="0"/>
              </a:rPr>
              <a:t>Compensation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4400" b="1" dirty="0">
                <a:solidFill>
                  <a:srgbClr val="002060"/>
                </a:solidFill>
                <a:latin typeface="Calibri" charset="0"/>
                <a:ea typeface="MS PGothic" charset="0"/>
              </a:rPr>
              <a:t>Plan</a:t>
            </a:r>
          </a:p>
        </p:txBody>
      </p:sp>
      <p:pic>
        <p:nvPicPr>
          <p:cNvPr id="80899" name="Picture 17" descr="enagicgoldstand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74638"/>
            <a:ext cx="22209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250" y="341313"/>
            <a:ext cx="8461375" cy="6143625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923" name="Title 1"/>
          <p:cNvSpPr txBox="1">
            <a:spLocks/>
          </p:cNvSpPr>
          <p:nvPr/>
        </p:nvSpPr>
        <p:spPr bwMode="auto">
          <a:xfrm>
            <a:off x="349250" y="346074"/>
            <a:ext cx="8461375" cy="13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660066"/>
                </a:solidFill>
                <a:cs typeface="Calibri" charset="0"/>
              </a:rPr>
              <a:t>Let’s Start Your </a:t>
            </a:r>
            <a:r>
              <a:rPr lang="en-US" sz="4000" b="1" dirty="0" smtClean="0">
                <a:solidFill>
                  <a:srgbClr val="660066"/>
                </a:solidFill>
                <a:cs typeface="Calibri" charset="0"/>
              </a:rPr>
              <a:t>Business</a:t>
            </a:r>
          </a:p>
          <a:p>
            <a:pPr algn="ctr" eaLnBrk="1" hangingPunct="1"/>
            <a:r>
              <a:rPr lang="en-US" sz="4000" b="1" dirty="0" smtClean="0">
                <a:solidFill>
                  <a:srgbClr val="008000"/>
                </a:solidFill>
                <a:cs typeface="Calibri" charset="0"/>
              </a:rPr>
              <a:t>We Turn Liquid into Liquidity.</a:t>
            </a:r>
            <a:endParaRPr lang="en-US" sz="4000" b="1" dirty="0">
              <a:solidFill>
                <a:srgbClr val="008000"/>
              </a:solidFill>
              <a:cs typeface="Calibri" charset="0"/>
            </a:endParaRPr>
          </a:p>
        </p:txBody>
      </p:sp>
      <p:sp>
        <p:nvSpPr>
          <p:cNvPr id="34820" name="Content Placeholder 2"/>
          <p:cNvSpPr txBox="1">
            <a:spLocks/>
          </p:cNvSpPr>
          <p:nvPr/>
        </p:nvSpPr>
        <p:spPr bwMode="auto">
          <a:xfrm>
            <a:off x="582613" y="1711621"/>
            <a:ext cx="5175250" cy="483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When you purchase a machine, the business comes with it free!</a:t>
            </a:r>
          </a:p>
          <a:p>
            <a:pPr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00066"/>
                </a:solidFill>
              </a:rPr>
              <a:t>No Monthly Qualifications.</a:t>
            </a:r>
          </a:p>
          <a:p>
            <a:pPr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00066"/>
                </a:solidFill>
              </a:rPr>
              <a:t>No Annual Renewals.</a:t>
            </a:r>
          </a:p>
          <a:p>
            <a:pPr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00066"/>
                </a:solidFill>
              </a:rPr>
              <a:t>No Sales Quotas.</a:t>
            </a:r>
          </a:p>
          <a:p>
            <a:pPr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00066"/>
                </a:solidFill>
              </a:rPr>
              <a:t>No Auto-Ship.</a:t>
            </a:r>
          </a:p>
          <a:p>
            <a:pPr eaLnBrk="1" hangingPunct="1">
              <a:spcAft>
                <a:spcPts val="90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00066"/>
                </a:solidFill>
              </a:rPr>
              <a:t>Enagic</a:t>
            </a:r>
            <a:r>
              <a:rPr lang="en-US" sz="3200" dirty="0">
                <a:solidFill>
                  <a:srgbClr val="002060"/>
                </a:solidFill>
              </a:rPr>
              <a:t>®</a:t>
            </a:r>
            <a:r>
              <a:rPr lang="en-US" sz="3200" dirty="0">
                <a:solidFill>
                  <a:srgbClr val="000066"/>
                </a:solidFill>
              </a:rPr>
              <a:t> Pays Daily!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4821" name="Picture 7" descr="sd5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2136775"/>
            <a:ext cx="266382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5948363" y="4672013"/>
            <a:ext cx="2713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2060"/>
                </a:solidFill>
              </a:rPr>
              <a:t>SD 501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  <p:bldP spid="3482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250" y="341313"/>
            <a:ext cx="8461375" cy="6143625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]</a:t>
            </a:r>
          </a:p>
        </p:txBody>
      </p:sp>
      <p:sp>
        <p:nvSpPr>
          <p:cNvPr id="82947" name="Title 1"/>
          <p:cNvSpPr txBox="1">
            <a:spLocks/>
          </p:cNvSpPr>
          <p:nvPr/>
        </p:nvSpPr>
        <p:spPr bwMode="auto">
          <a:xfrm>
            <a:off x="349250" y="346075"/>
            <a:ext cx="84613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660066"/>
                </a:solidFill>
                <a:cs typeface="Calibri" charset="0"/>
              </a:rPr>
              <a:t>Enagic® Business Model – Direct Sales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165225"/>
            <a:ext cx="9144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0066"/>
                </a:solidFill>
              </a:rPr>
              <a:t>MLM vs. Direct Sales</a:t>
            </a:r>
            <a:r>
              <a:rPr lang="en-US" b="1" i="1">
                <a:solidFill>
                  <a:srgbClr val="000066"/>
                </a:solidFill>
              </a:rPr>
              <a:t/>
            </a:r>
            <a:br>
              <a:rPr lang="en-US" b="1" i="1">
                <a:solidFill>
                  <a:srgbClr val="000066"/>
                </a:solidFill>
              </a:rPr>
            </a:br>
            <a:r>
              <a:rPr lang="en-US" b="1">
                <a:solidFill>
                  <a:srgbClr val="000066"/>
                </a:solidFill>
              </a:rPr>
              <a:t>Understanding the Difference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60400" y="3294063"/>
            <a:ext cx="4114800" cy="27305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953000" y="3446463"/>
            <a:ext cx="381000" cy="2133600"/>
          </a:xfrm>
          <a:prstGeom prst="downArrow">
            <a:avLst>
              <a:gd name="adj1" fmla="val 27500"/>
              <a:gd name="adj2" fmla="val 71659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92700" y="3382963"/>
            <a:ext cx="3670300" cy="228600"/>
          </a:xfrm>
          <a:prstGeom prst="rightArrow">
            <a:avLst>
              <a:gd name="adj1" fmla="val 50000"/>
              <a:gd name="adj2" fmla="val 139371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638800" y="3459163"/>
            <a:ext cx="381000" cy="2133600"/>
          </a:xfrm>
          <a:prstGeom prst="downArrow">
            <a:avLst>
              <a:gd name="adj1" fmla="val 27500"/>
              <a:gd name="adj2" fmla="val 71659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324600" y="3459163"/>
            <a:ext cx="381000" cy="2133600"/>
          </a:xfrm>
          <a:prstGeom prst="downArrow">
            <a:avLst>
              <a:gd name="adj1" fmla="val 27500"/>
              <a:gd name="adj2" fmla="val 71659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010400" y="3459163"/>
            <a:ext cx="381000" cy="2133600"/>
          </a:xfrm>
          <a:prstGeom prst="downArrow">
            <a:avLst>
              <a:gd name="adj1" fmla="val 27500"/>
              <a:gd name="adj2" fmla="val 71659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7696200" y="3459163"/>
            <a:ext cx="381000" cy="2133600"/>
          </a:xfrm>
          <a:prstGeom prst="downArrow">
            <a:avLst>
              <a:gd name="adj1" fmla="val 27500"/>
              <a:gd name="adj2" fmla="val 71659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69900" y="2352675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</a:rPr>
              <a:t>MLM – Pyramid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72000" y="2352675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</a:rPr>
              <a:t>Direct Sales – Over &amp; Down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081088" y="5459413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538288" y="4881563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919288" y="4348163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2319338" y="3814763"/>
            <a:ext cx="80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917700" y="3395663"/>
            <a:ext cx="1574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b="1"/>
              <a:t>5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298700" y="3006725"/>
            <a:ext cx="83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YOU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368800" y="3375025"/>
            <a:ext cx="83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YOU</a:t>
            </a: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2438400" y="3014663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4508500" y="3382963"/>
            <a:ext cx="533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1917700" y="3921125"/>
            <a:ext cx="1574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b="1"/>
              <a:t>2 5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917700" y="4454525"/>
            <a:ext cx="1574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b="1"/>
              <a:t>1 2 5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917700" y="5032375"/>
            <a:ext cx="1574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b="1"/>
              <a:t>6  2  5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1917700" y="5610225"/>
            <a:ext cx="1574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b="1"/>
              <a:t>3  1  2  5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576763" y="2570163"/>
            <a:ext cx="43307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75" indent="-34607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675"/>
              </a:spcBef>
              <a:buFont typeface="Arial" charset="0"/>
              <a:buChar char="•"/>
            </a:pPr>
            <a:r>
              <a:rPr lang="en-US">
                <a:solidFill>
                  <a:srgbClr val="002060"/>
                </a:solidFill>
              </a:rPr>
              <a:t>Less than 1/10</a:t>
            </a:r>
            <a:r>
              <a:rPr lang="en-US" baseline="30000">
                <a:solidFill>
                  <a:srgbClr val="002060"/>
                </a:solidFill>
              </a:rPr>
              <a:t>th</a:t>
            </a:r>
            <a:r>
              <a:rPr lang="en-US">
                <a:solidFill>
                  <a:srgbClr val="002060"/>
                </a:solidFill>
              </a:rPr>
              <a:t> of 1 % ever complete the pyramid.</a:t>
            </a:r>
          </a:p>
          <a:p>
            <a:pPr eaLnBrk="1" hangingPunct="1">
              <a:spcBef>
                <a:spcPts val="675"/>
              </a:spcBef>
              <a:buFont typeface="Arial" charset="0"/>
              <a:buChar char="•"/>
            </a:pPr>
            <a:r>
              <a:rPr lang="en-US">
                <a:solidFill>
                  <a:srgbClr val="002060"/>
                </a:solidFill>
              </a:rPr>
              <a:t>Most people in MLMs spend more money than they make.</a:t>
            </a:r>
          </a:p>
          <a:p>
            <a:pPr eaLnBrk="1" hangingPunct="1">
              <a:spcBef>
                <a:spcPts val="675"/>
              </a:spcBef>
              <a:buFont typeface="Arial" charset="0"/>
              <a:buChar char="•"/>
            </a:pPr>
            <a:r>
              <a:rPr lang="en-US">
                <a:solidFill>
                  <a:srgbClr val="002060"/>
                </a:solidFill>
              </a:rPr>
              <a:t>They have a garage full of product.</a:t>
            </a:r>
          </a:p>
          <a:p>
            <a:pPr eaLnBrk="1" hangingPunct="1">
              <a:spcBef>
                <a:spcPts val="675"/>
              </a:spcBef>
              <a:buFont typeface="Arial" charset="0"/>
              <a:buChar char="•"/>
            </a:pPr>
            <a:r>
              <a:rPr lang="en-US">
                <a:solidFill>
                  <a:srgbClr val="002060"/>
                </a:solidFill>
              </a:rPr>
              <a:t>They become a member of the NFL Club –</a:t>
            </a:r>
            <a:br>
              <a:rPr lang="en-US">
                <a:solidFill>
                  <a:srgbClr val="002060"/>
                </a:solidFill>
              </a:rPr>
            </a:br>
            <a:r>
              <a:rPr lang="en-US">
                <a:solidFill>
                  <a:srgbClr val="002060"/>
                </a:solidFill>
              </a:rPr>
              <a:t>the</a:t>
            </a:r>
            <a:r>
              <a:rPr lang="en-US" b="1">
                <a:solidFill>
                  <a:srgbClr val="002060"/>
                </a:solidFill>
              </a:rPr>
              <a:t> No Friends Left </a:t>
            </a:r>
            <a:r>
              <a:rPr lang="en-US">
                <a:solidFill>
                  <a:srgbClr val="002060"/>
                </a:solidFill>
              </a:rPr>
              <a:t>club.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  <p:bldP spid="26" grpId="0"/>
      <p:bldP spid="27" grpId="0"/>
      <p:bldP spid="28" grpId="0" build="p"/>
      <p:bldP spid="28" grpId="1" build="allAtOnce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250" y="341313"/>
            <a:ext cx="8461375" cy="6143625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]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49250" y="346075"/>
            <a:ext cx="84613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660066"/>
                </a:solidFill>
                <a:cs typeface="Calibri" charset="0"/>
              </a:rPr>
              <a:t>Enagic® Patented Compensation Plan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9273" y="1048401"/>
            <a:ext cx="4722588" cy="3175228"/>
          </a:xfrm>
          <a:prstGeom prst="rect">
            <a:avLst/>
          </a:prstGeom>
          <a:noFill/>
        </p:spPr>
        <p:txBody>
          <a:bodyPr wrap="square" rIns="91440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66"/>
                </a:solidFill>
              </a:rPr>
              <a:t>Enagic does no advertising, so the money that they would have spent on advertising goes to the distributors.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66"/>
                </a:solidFill>
              </a:rPr>
              <a:t>Each machine has a point value.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000" b="1" dirty="0" smtClean="0">
                <a:solidFill>
                  <a:srgbClr val="000066"/>
                </a:solidFill>
              </a:rPr>
              <a:t>For SD501: 1 Point = $285</a:t>
            </a:r>
            <a:endParaRPr lang="en-US" sz="2000" dirty="0" smtClean="0">
              <a:solidFill>
                <a:srgbClr val="000066"/>
              </a:solidFill>
            </a:endParaRPr>
          </a:p>
          <a:p>
            <a:pPr marL="457200" lvl="4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$235 Commission + $50 Special Bonus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66"/>
                </a:solidFill>
              </a:rPr>
              <a:t>Enagic pays out 8 points per machine to the sales force.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66"/>
                </a:solidFill>
              </a:rPr>
              <a:t>A maximum of 6 points is paid to a distributor.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254669" y="1108499"/>
            <a:ext cx="3143986" cy="3152635"/>
            <a:chOff x="1914016" y="1472367"/>
            <a:chExt cx="3294555" cy="3303619"/>
          </a:xfrm>
        </p:grpSpPr>
        <p:sp>
          <p:nvSpPr>
            <p:cNvPr id="22" name="Pie 21"/>
            <p:cNvSpPr/>
            <p:nvPr/>
          </p:nvSpPr>
          <p:spPr>
            <a:xfrm>
              <a:off x="1914016" y="1472367"/>
              <a:ext cx="3294555" cy="3303619"/>
            </a:xfrm>
            <a:prstGeom prst="pie">
              <a:avLst>
                <a:gd name="adj1" fmla="val 13507066"/>
                <a:gd name="adj2" fmla="val 16200000"/>
              </a:avLst>
            </a:prstGeom>
            <a:blipFill rotWithShape="1">
              <a:blip r:embed="rId3"/>
              <a:tile tx="0" ty="0" sx="100000" sy="100000" flip="none" algn="tl"/>
            </a:blipFill>
            <a:effectLst>
              <a:outerShdw blurRad="40005" dist="22987" dir="5400000" algn="tl" rotWithShape="0">
                <a:schemeClr val="tx1">
                  <a:alpha val="35000"/>
                </a:schemeClr>
              </a:outerShdw>
            </a:effectLst>
            <a:scene3d>
              <a:camera prst="perspectiveFront"/>
              <a:lightRig rig="soft" dir="t">
                <a:rot lat="0" lon="0" rev="0"/>
              </a:lightRig>
            </a:scene3d>
            <a:sp3d extrusionH="50800" contourW="12700">
              <a:bevelT/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23932" y="1702424"/>
              <a:ext cx="861384" cy="62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400" b="1" dirty="0" smtClean="0">
                  <a:effectLst/>
                </a:rPr>
                <a:t>1</a:t>
              </a:r>
            </a:p>
            <a:p>
              <a:pPr algn="ctr">
                <a:lnSpc>
                  <a:spcPct val="70000"/>
                </a:lnSpc>
              </a:pPr>
              <a:r>
                <a:rPr lang="en-US" sz="2400" b="1" dirty="0" smtClean="0">
                  <a:effectLst/>
                </a:rPr>
                <a:t>Point</a:t>
              </a:r>
              <a:endParaRPr lang="en-US" sz="2400" b="1" dirty="0">
                <a:effectLst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38036" y="1104511"/>
            <a:ext cx="3152635" cy="3143985"/>
            <a:chOff x="2001375" y="1468188"/>
            <a:chExt cx="3303619" cy="3294555"/>
          </a:xfrm>
        </p:grpSpPr>
        <p:sp>
          <p:nvSpPr>
            <p:cNvPr id="25" name="Pie 24"/>
            <p:cNvSpPr/>
            <p:nvPr/>
          </p:nvSpPr>
          <p:spPr>
            <a:xfrm rot="2700000">
              <a:off x="2005907" y="1463656"/>
              <a:ext cx="3294555" cy="3303619"/>
            </a:xfrm>
            <a:prstGeom prst="pie">
              <a:avLst>
                <a:gd name="adj1" fmla="val 13507066"/>
                <a:gd name="adj2" fmla="val 16200000"/>
              </a:avLst>
            </a:prstGeom>
            <a:blipFill rotWithShape="1">
              <a:blip r:embed="rId3"/>
              <a:tile tx="0" ty="0" sx="100000" sy="100000" flip="none" algn="tl"/>
            </a:blipFill>
            <a:effectLst>
              <a:outerShdw blurRad="40005" dist="22987" dir="5400000" algn="tl" rotWithShape="0">
                <a:schemeClr val="tx1">
                  <a:alpha val="35000"/>
                </a:schemeClr>
              </a:outerShdw>
            </a:effectLst>
            <a:scene3d>
              <a:camera prst="perspectiveFront"/>
              <a:lightRig rig="soft" dir="t">
                <a:rot lat="0" lon="0" rev="0"/>
              </a:lightRig>
            </a:scene3d>
            <a:sp3d extrusionH="50800" contourW="12700">
              <a:bevelT/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64092" y="1702424"/>
              <a:ext cx="861384" cy="62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400" b="1" dirty="0" smtClean="0">
                  <a:effectLst/>
                </a:rPr>
                <a:t>1</a:t>
              </a:r>
            </a:p>
            <a:p>
              <a:pPr algn="ctr">
                <a:lnSpc>
                  <a:spcPct val="70000"/>
                </a:lnSpc>
              </a:pPr>
              <a:r>
                <a:rPr lang="en-US" sz="2400" b="1" dirty="0" smtClean="0">
                  <a:effectLst/>
                </a:rPr>
                <a:t>Point</a:t>
              </a:r>
              <a:endParaRPr lang="en-US" sz="2400" b="1" dirty="0"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54669" y="1315267"/>
            <a:ext cx="3152635" cy="3143985"/>
            <a:chOff x="1914016" y="1689037"/>
            <a:chExt cx="3303619" cy="3294555"/>
          </a:xfrm>
        </p:grpSpPr>
        <p:sp>
          <p:nvSpPr>
            <p:cNvPr id="28" name="Pie 27"/>
            <p:cNvSpPr/>
            <p:nvPr/>
          </p:nvSpPr>
          <p:spPr>
            <a:xfrm rot="13500000">
              <a:off x="1918548" y="1684505"/>
              <a:ext cx="3294555" cy="3303619"/>
            </a:xfrm>
            <a:prstGeom prst="pie">
              <a:avLst>
                <a:gd name="adj1" fmla="val 13507066"/>
                <a:gd name="adj2" fmla="val 16200000"/>
              </a:avLst>
            </a:prstGeom>
            <a:blipFill rotWithShape="1">
              <a:blip r:embed="rId3"/>
              <a:tile tx="0" ty="0" sx="100000" sy="100000" flip="none" algn="tl"/>
            </a:blipFill>
            <a:effectLst>
              <a:outerShdw blurRad="40005" dist="22987" dir="5400000" algn="tl" rotWithShape="0">
                <a:schemeClr val="tx1">
                  <a:alpha val="35000"/>
                </a:schemeClr>
              </a:outerShdw>
            </a:effectLst>
            <a:scene3d>
              <a:camera prst="perspectiveFront"/>
              <a:lightRig rig="soft" dir="t">
                <a:rot lat="0" lon="0" rev="0"/>
              </a:lightRig>
            </a:scene3d>
            <a:sp3d extrusionH="50800" contourW="12700">
              <a:bevelT/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03535" y="4098074"/>
              <a:ext cx="861384" cy="62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400" b="1" dirty="0" smtClean="0">
                  <a:effectLst/>
                </a:rPr>
                <a:t>1</a:t>
              </a:r>
            </a:p>
            <a:p>
              <a:pPr algn="ctr">
                <a:lnSpc>
                  <a:spcPct val="70000"/>
                </a:lnSpc>
              </a:pPr>
              <a:r>
                <a:rPr lang="en-US" sz="2400" b="1" dirty="0" smtClean="0">
                  <a:effectLst/>
                </a:rPr>
                <a:t>Point</a:t>
              </a:r>
              <a:endParaRPr lang="en-US" sz="2400" b="1" dirty="0">
                <a:effectLst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46818" y="1310471"/>
            <a:ext cx="3143986" cy="3152635"/>
            <a:chOff x="2010578" y="1684012"/>
            <a:chExt cx="3294555" cy="3303619"/>
          </a:xfrm>
        </p:grpSpPr>
        <p:sp>
          <p:nvSpPr>
            <p:cNvPr id="31" name="Pie 30"/>
            <p:cNvSpPr/>
            <p:nvPr/>
          </p:nvSpPr>
          <p:spPr>
            <a:xfrm rot="10800000">
              <a:off x="2010578" y="1684012"/>
              <a:ext cx="3294555" cy="3303619"/>
            </a:xfrm>
            <a:prstGeom prst="pie">
              <a:avLst>
                <a:gd name="adj1" fmla="val 13507066"/>
                <a:gd name="adj2" fmla="val 16200000"/>
              </a:avLst>
            </a:prstGeom>
            <a:blipFill rotWithShape="1">
              <a:blip r:embed="rId3"/>
              <a:tile tx="0" ty="0" sx="100000" sy="100000" flip="none" algn="tl"/>
            </a:blipFill>
            <a:effectLst>
              <a:outerShdw blurRad="40005" dist="22987" dir="5400000" algn="tl" rotWithShape="0">
                <a:schemeClr val="tx1">
                  <a:alpha val="35000"/>
                </a:schemeClr>
              </a:outerShdw>
            </a:effectLst>
            <a:scene3d>
              <a:camera prst="perspectiveFront"/>
              <a:lightRig rig="soft" dir="t">
                <a:rot lat="0" lon="0" rev="0"/>
              </a:lightRig>
            </a:scene3d>
            <a:sp3d extrusionH="50800" contourW="12700">
              <a:bevelT/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64092" y="4098075"/>
              <a:ext cx="861384" cy="62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400" b="1" dirty="0" smtClean="0">
                  <a:effectLst/>
                </a:rPr>
                <a:t>1</a:t>
              </a:r>
            </a:p>
            <a:p>
              <a:pPr algn="ctr">
                <a:lnSpc>
                  <a:spcPct val="70000"/>
                </a:lnSpc>
              </a:pPr>
              <a:r>
                <a:rPr lang="en-US" sz="2400" b="1" dirty="0" smtClean="0">
                  <a:effectLst/>
                </a:rPr>
                <a:t>Point</a:t>
              </a:r>
              <a:endParaRPr lang="en-US" sz="2400" b="1" dirty="0">
                <a:effectLst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01975" y="1178751"/>
            <a:ext cx="3143986" cy="3152635"/>
            <a:chOff x="1858798" y="1545983"/>
            <a:chExt cx="3294555" cy="3303619"/>
          </a:xfrm>
        </p:grpSpPr>
        <p:sp>
          <p:nvSpPr>
            <p:cNvPr id="34" name="Pie 33"/>
            <p:cNvSpPr/>
            <p:nvPr/>
          </p:nvSpPr>
          <p:spPr>
            <a:xfrm rot="18900000">
              <a:off x="1858798" y="1545983"/>
              <a:ext cx="3294555" cy="3303619"/>
            </a:xfrm>
            <a:prstGeom prst="pie">
              <a:avLst>
                <a:gd name="adj1" fmla="val 13507066"/>
                <a:gd name="adj2" fmla="val 16200000"/>
              </a:avLst>
            </a:prstGeom>
            <a:blipFill rotWithShape="1">
              <a:blip r:embed="rId3"/>
              <a:tile tx="0" ty="0" sx="100000" sy="100000" flip="none" algn="tl"/>
            </a:blipFill>
            <a:effectLst>
              <a:outerShdw blurRad="40005" dist="22987" dir="5400000" algn="tl" rotWithShape="0">
                <a:schemeClr val="tx1">
                  <a:alpha val="35000"/>
                </a:schemeClr>
              </a:outerShdw>
            </a:effectLst>
            <a:scene3d>
              <a:camera prst="perspectiveFront"/>
              <a:lightRig rig="soft" dir="t">
                <a:rot lat="0" lon="0" rev="0"/>
              </a:lightRig>
            </a:scene3d>
            <a:sp3d extrusionH="50800" contourW="12700">
              <a:bevelT/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78437" y="2465235"/>
              <a:ext cx="861384" cy="62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400" b="1" dirty="0" smtClean="0">
                  <a:effectLst/>
                </a:rPr>
                <a:t>1</a:t>
              </a:r>
            </a:p>
            <a:p>
              <a:pPr algn="ctr">
                <a:lnSpc>
                  <a:spcPct val="70000"/>
                </a:lnSpc>
              </a:pPr>
              <a:r>
                <a:rPr lang="en-US" sz="2400" b="1" dirty="0" smtClean="0">
                  <a:effectLst/>
                </a:rPr>
                <a:t>Point</a:t>
              </a:r>
              <a:endParaRPr lang="en-US" sz="2400" b="1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88673" y="1267035"/>
            <a:ext cx="3152635" cy="3143985"/>
            <a:chOff x="1844859" y="1638496"/>
            <a:chExt cx="3303619" cy="3294555"/>
          </a:xfrm>
        </p:grpSpPr>
        <p:sp>
          <p:nvSpPr>
            <p:cNvPr id="37" name="Pie 36"/>
            <p:cNvSpPr/>
            <p:nvPr/>
          </p:nvSpPr>
          <p:spPr>
            <a:xfrm rot="16200000">
              <a:off x="1849391" y="1633964"/>
              <a:ext cx="3294555" cy="3303619"/>
            </a:xfrm>
            <a:prstGeom prst="pie">
              <a:avLst>
                <a:gd name="adj1" fmla="val 13507066"/>
                <a:gd name="adj2" fmla="val 16200000"/>
              </a:avLst>
            </a:prstGeom>
            <a:blipFill rotWithShape="1">
              <a:blip r:embed="rId3"/>
              <a:tile tx="0" ty="0" sx="100000" sy="100000" flip="none" algn="tl"/>
            </a:blipFill>
            <a:effectLst>
              <a:outerShdw blurRad="40005" dist="22987" dir="5400000" algn="tl" rotWithShape="0">
                <a:schemeClr val="tx1">
                  <a:alpha val="35000"/>
                </a:schemeClr>
              </a:outerShdw>
            </a:effectLst>
            <a:scene3d>
              <a:camera prst="perspectiveFront"/>
              <a:lightRig rig="soft" dir="t">
                <a:rot lat="0" lon="0" rev="0"/>
              </a:lightRig>
            </a:scene3d>
            <a:sp3d extrusionH="50800" contourW="12700">
              <a:bevelT/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78437" y="3367057"/>
              <a:ext cx="861384" cy="62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400" b="1" dirty="0" smtClean="0">
                  <a:effectLst/>
                </a:rPr>
                <a:t>1</a:t>
              </a:r>
            </a:p>
            <a:p>
              <a:pPr algn="ctr">
                <a:lnSpc>
                  <a:spcPct val="70000"/>
                </a:lnSpc>
              </a:pPr>
              <a:r>
                <a:rPr lang="en-US" sz="2400" b="1" dirty="0" smtClean="0">
                  <a:effectLst/>
                </a:rPr>
                <a:t>Point</a:t>
              </a:r>
              <a:endParaRPr lang="en-US" sz="2400" b="1" dirty="0">
                <a:effectLst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395188" y="1170439"/>
            <a:ext cx="3152635" cy="3143985"/>
            <a:chOff x="2061264" y="1537273"/>
            <a:chExt cx="3303619" cy="3294555"/>
          </a:xfrm>
        </p:grpSpPr>
        <p:sp>
          <p:nvSpPr>
            <p:cNvPr id="40" name="Pie 39"/>
            <p:cNvSpPr/>
            <p:nvPr/>
          </p:nvSpPr>
          <p:spPr>
            <a:xfrm rot="5400000">
              <a:off x="2065796" y="1532741"/>
              <a:ext cx="3294555" cy="3303619"/>
            </a:xfrm>
            <a:prstGeom prst="pie">
              <a:avLst>
                <a:gd name="adj1" fmla="val 13507066"/>
                <a:gd name="adj2" fmla="val 16200000"/>
              </a:avLst>
            </a:prstGeom>
            <a:blipFill rotWithShape="1">
              <a:blip r:embed="rId3"/>
              <a:tile tx="0" ty="0" sx="100000" sy="100000" flip="none" algn="tl"/>
            </a:blipFill>
            <a:effectLst>
              <a:outerShdw blurRad="40005" dist="22987" dir="5400000" algn="tl" rotWithShape="0">
                <a:schemeClr val="tx1">
                  <a:alpha val="35000"/>
                </a:schemeClr>
              </a:outerShdw>
            </a:effectLst>
            <a:scene3d>
              <a:camera prst="perspectiveFront"/>
              <a:lightRig rig="soft" dir="t">
                <a:rot lat="0" lon="0" rev="0"/>
              </a:lightRig>
            </a:scene3d>
            <a:sp3d extrusionH="50800" contourW="12700">
              <a:bevelT/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369921" y="2465235"/>
              <a:ext cx="861384" cy="62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400" b="1" dirty="0" smtClean="0">
                  <a:effectLst/>
                </a:rPr>
                <a:t>1</a:t>
              </a:r>
            </a:p>
            <a:p>
              <a:pPr algn="ctr">
                <a:lnSpc>
                  <a:spcPct val="70000"/>
                </a:lnSpc>
              </a:pPr>
              <a:r>
                <a:rPr lang="en-US" sz="2400" b="1" dirty="0" smtClean="0">
                  <a:effectLst/>
                </a:rPr>
                <a:t>Point</a:t>
              </a:r>
              <a:endParaRPr lang="en-US" sz="2400" b="1" dirty="0">
                <a:effectLst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399513" y="1249001"/>
            <a:ext cx="3143986" cy="3152635"/>
            <a:chOff x="2065796" y="1619598"/>
            <a:chExt cx="3294555" cy="3303619"/>
          </a:xfrm>
        </p:grpSpPr>
        <p:sp>
          <p:nvSpPr>
            <p:cNvPr id="43" name="Pie 42"/>
            <p:cNvSpPr/>
            <p:nvPr/>
          </p:nvSpPr>
          <p:spPr>
            <a:xfrm rot="8100000">
              <a:off x="2065796" y="1619598"/>
              <a:ext cx="3294555" cy="3303619"/>
            </a:xfrm>
            <a:prstGeom prst="pie">
              <a:avLst>
                <a:gd name="adj1" fmla="val 13507066"/>
                <a:gd name="adj2" fmla="val 16200000"/>
              </a:avLst>
            </a:prstGeom>
            <a:blipFill rotWithShape="1">
              <a:blip r:embed="rId3"/>
              <a:tile tx="0" ty="0" sx="100000" sy="100000" flip="none" algn="tl"/>
            </a:blipFill>
            <a:effectLst>
              <a:outerShdw blurRad="40005" dist="22987" dir="5400000" algn="tl" rotWithShape="0">
                <a:schemeClr val="tx1">
                  <a:alpha val="35000"/>
                </a:schemeClr>
              </a:outerShdw>
            </a:effectLst>
            <a:scene3d>
              <a:camera prst="perspectiveFront"/>
              <a:lightRig rig="soft" dir="t">
                <a:rot lat="0" lon="0" rev="0"/>
              </a:lightRig>
            </a:scene3d>
            <a:sp3d extrusionH="50800" contourW="12700">
              <a:bevelT/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69921" y="3367057"/>
              <a:ext cx="861384" cy="62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400" b="1" dirty="0" smtClean="0">
                  <a:effectLst/>
                </a:rPr>
                <a:t>1</a:t>
              </a:r>
            </a:p>
            <a:p>
              <a:pPr algn="ctr">
                <a:lnSpc>
                  <a:spcPct val="70000"/>
                </a:lnSpc>
              </a:pPr>
              <a:r>
                <a:rPr lang="en-US" sz="2400" b="1" dirty="0" smtClean="0">
                  <a:effectLst/>
                </a:rPr>
                <a:t>Point</a:t>
              </a:r>
              <a:endParaRPr lang="en-US" sz="2400" b="1" dirty="0">
                <a:effectLst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20800" y="4562086"/>
            <a:ext cx="584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</a:rPr>
              <a:t>1A</a:t>
            </a: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46" name="Pie 45"/>
          <p:cNvSpPr/>
          <p:nvPr/>
        </p:nvSpPr>
        <p:spPr>
          <a:xfrm>
            <a:off x="704797" y="5169290"/>
            <a:ext cx="775204" cy="777337"/>
          </a:xfrm>
          <a:prstGeom prst="pie">
            <a:avLst>
              <a:gd name="adj1" fmla="val 13507066"/>
              <a:gd name="adj2" fmla="val 16200000"/>
            </a:avLst>
          </a:prstGeom>
          <a:blipFill rotWithShape="1">
            <a:blip r:embed="rId3"/>
            <a:tile tx="0" ty="0" sx="100000" sy="100000" flip="none" algn="tl"/>
          </a:blipFill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extrusionH="50800" contourW="12700">
            <a:bevelT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8602" y="6023997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$285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97362" y="4562086"/>
            <a:ext cx="584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</a:rPr>
              <a:t>2A</a:t>
            </a: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49" name="Pie 48"/>
          <p:cNvSpPr/>
          <p:nvPr/>
        </p:nvSpPr>
        <p:spPr>
          <a:xfrm>
            <a:off x="1997605" y="5160176"/>
            <a:ext cx="775204" cy="777337"/>
          </a:xfrm>
          <a:prstGeom prst="pie">
            <a:avLst>
              <a:gd name="adj1" fmla="val 13507066"/>
              <a:gd name="adj2" fmla="val 16200000"/>
            </a:avLst>
          </a:prstGeom>
          <a:blipFill rotWithShape="1">
            <a:blip r:embed="rId3"/>
            <a:tile tx="0" ty="0" sx="100000" sy="100000" flip="none" algn="tl"/>
          </a:blipFill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extrusionH="50800" contourW="12700">
            <a:bevelT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Pie 49"/>
          <p:cNvSpPr/>
          <p:nvPr/>
        </p:nvSpPr>
        <p:spPr>
          <a:xfrm rot="18900000">
            <a:off x="1984612" y="5177498"/>
            <a:ext cx="775204" cy="777337"/>
          </a:xfrm>
          <a:prstGeom prst="pie">
            <a:avLst>
              <a:gd name="adj1" fmla="val 13507066"/>
              <a:gd name="adj2" fmla="val 16200000"/>
            </a:avLst>
          </a:prstGeom>
          <a:blipFill rotWithShape="1">
            <a:blip r:embed="rId3"/>
            <a:tile tx="0" ty="0" sx="100000" sy="100000" flip="none" algn="tl"/>
          </a:blipFill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extrusionH="50800" contourW="12700">
            <a:bevelT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56943" y="6023997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$570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73372" y="4562086"/>
            <a:ext cx="584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</a:rPr>
              <a:t>3A</a:t>
            </a: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53" name="Pie 52"/>
          <p:cNvSpPr/>
          <p:nvPr/>
        </p:nvSpPr>
        <p:spPr>
          <a:xfrm>
            <a:off x="3296154" y="5155619"/>
            <a:ext cx="775204" cy="777337"/>
          </a:xfrm>
          <a:prstGeom prst="pie">
            <a:avLst>
              <a:gd name="adj1" fmla="val 13507066"/>
              <a:gd name="adj2" fmla="val 16200000"/>
            </a:avLst>
          </a:prstGeom>
          <a:blipFill rotWithShape="1">
            <a:blip r:embed="rId3"/>
            <a:tile tx="0" ty="0" sx="100000" sy="100000" flip="none" algn="tl"/>
          </a:blipFill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extrusionH="50800" contourW="12700">
            <a:bevelT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Pie 53"/>
          <p:cNvSpPr/>
          <p:nvPr/>
        </p:nvSpPr>
        <p:spPr>
          <a:xfrm rot="18900000">
            <a:off x="3283161" y="5172941"/>
            <a:ext cx="775204" cy="777337"/>
          </a:xfrm>
          <a:prstGeom prst="pie">
            <a:avLst>
              <a:gd name="adj1" fmla="val 13507066"/>
              <a:gd name="adj2" fmla="val 16200000"/>
            </a:avLst>
          </a:prstGeom>
          <a:blipFill rotWithShape="1">
            <a:blip r:embed="rId3"/>
            <a:tile tx="0" ty="0" sx="100000" sy="100000" flip="none" algn="tl"/>
          </a:blipFill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extrusionH="50800" contourW="12700">
            <a:bevelT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Pie 54"/>
          <p:cNvSpPr/>
          <p:nvPr/>
        </p:nvSpPr>
        <p:spPr>
          <a:xfrm rot="16200000">
            <a:off x="3280948" y="5193643"/>
            <a:ext cx="775204" cy="777337"/>
          </a:xfrm>
          <a:prstGeom prst="pie">
            <a:avLst>
              <a:gd name="adj1" fmla="val 13507066"/>
              <a:gd name="adj2" fmla="val 16200000"/>
            </a:avLst>
          </a:prstGeom>
          <a:blipFill rotWithShape="1">
            <a:blip r:embed="rId3"/>
            <a:tile tx="0" ty="0" sx="100000" sy="100000" flip="none" algn="tl"/>
          </a:blipFill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extrusionH="50800" contourW="12700">
            <a:bevelT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61174" y="6023997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$855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30079" y="4562086"/>
            <a:ext cx="584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</a:rPr>
              <a:t>4A</a:t>
            </a: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58" name="Pie 57"/>
          <p:cNvSpPr/>
          <p:nvPr/>
        </p:nvSpPr>
        <p:spPr>
          <a:xfrm>
            <a:off x="4648785" y="5151062"/>
            <a:ext cx="775204" cy="777337"/>
          </a:xfrm>
          <a:prstGeom prst="pie">
            <a:avLst>
              <a:gd name="adj1" fmla="val 13507066"/>
              <a:gd name="adj2" fmla="val 16200000"/>
            </a:avLst>
          </a:prstGeom>
          <a:blipFill rotWithShape="1">
            <a:blip r:embed="rId3"/>
            <a:tile tx="0" ty="0" sx="100000" sy="100000" flip="none" algn="tl"/>
          </a:blipFill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extrusionH="50800" contourW="12700">
            <a:bevelT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Pie 58"/>
          <p:cNvSpPr/>
          <p:nvPr/>
        </p:nvSpPr>
        <p:spPr>
          <a:xfrm rot="13500000">
            <a:off x="4649851" y="5200978"/>
            <a:ext cx="775204" cy="777337"/>
          </a:xfrm>
          <a:prstGeom prst="pie">
            <a:avLst>
              <a:gd name="adj1" fmla="val 13507066"/>
              <a:gd name="adj2" fmla="val 16200000"/>
            </a:avLst>
          </a:prstGeom>
          <a:blipFill rotWithShape="1">
            <a:blip r:embed="rId3"/>
            <a:tile tx="0" ty="0" sx="100000" sy="100000" flip="none" algn="tl"/>
          </a:blipFill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extrusionH="50800" contourW="12700">
            <a:bevelT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Pie 59"/>
          <p:cNvSpPr/>
          <p:nvPr/>
        </p:nvSpPr>
        <p:spPr>
          <a:xfrm rot="18900000">
            <a:off x="4635792" y="5168384"/>
            <a:ext cx="775204" cy="777337"/>
          </a:xfrm>
          <a:prstGeom prst="pie">
            <a:avLst>
              <a:gd name="adj1" fmla="val 13507066"/>
              <a:gd name="adj2" fmla="val 16200000"/>
            </a:avLst>
          </a:prstGeom>
          <a:blipFill rotWithShape="1">
            <a:blip r:embed="rId3"/>
            <a:tile tx="0" ty="0" sx="100000" sy="100000" flip="none" algn="tl"/>
          </a:blipFill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extrusionH="50800" contourW="12700">
            <a:bevelT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Pie 60"/>
          <p:cNvSpPr/>
          <p:nvPr/>
        </p:nvSpPr>
        <p:spPr>
          <a:xfrm rot="16200000">
            <a:off x="4633579" y="5189086"/>
            <a:ext cx="775204" cy="777337"/>
          </a:xfrm>
          <a:prstGeom prst="pie">
            <a:avLst>
              <a:gd name="adj1" fmla="val 13507066"/>
              <a:gd name="adj2" fmla="val 16200000"/>
            </a:avLst>
          </a:prstGeom>
          <a:blipFill rotWithShape="1">
            <a:blip r:embed="rId3"/>
            <a:tile tx="0" ty="0" sx="100000" sy="100000" flip="none" algn="tl"/>
          </a:blipFill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extrusionH="50800" contourW="12700">
            <a:bevelT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38733" y="6023997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$1140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63233" y="4562086"/>
            <a:ext cx="584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</a:rPr>
              <a:t>5A</a:t>
            </a: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64" name="Pie 63"/>
          <p:cNvSpPr/>
          <p:nvPr/>
        </p:nvSpPr>
        <p:spPr>
          <a:xfrm>
            <a:off x="6070349" y="5146505"/>
            <a:ext cx="775204" cy="777337"/>
          </a:xfrm>
          <a:prstGeom prst="pie">
            <a:avLst>
              <a:gd name="adj1" fmla="val 13507066"/>
              <a:gd name="adj2" fmla="val 16200000"/>
            </a:avLst>
          </a:prstGeom>
          <a:blipFill rotWithShape="1">
            <a:blip r:embed="rId3"/>
            <a:tile tx="0" ty="0" sx="100000" sy="100000" flip="none" algn="tl"/>
          </a:blipFill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extrusionH="50800" contourW="12700">
            <a:bevelT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Pie 64"/>
          <p:cNvSpPr/>
          <p:nvPr/>
        </p:nvSpPr>
        <p:spPr>
          <a:xfrm rot="13500000">
            <a:off x="6071415" y="5196421"/>
            <a:ext cx="775204" cy="777337"/>
          </a:xfrm>
          <a:prstGeom prst="pie">
            <a:avLst>
              <a:gd name="adj1" fmla="val 13507066"/>
              <a:gd name="adj2" fmla="val 16200000"/>
            </a:avLst>
          </a:prstGeom>
          <a:blipFill rotWithShape="1">
            <a:blip r:embed="rId3"/>
            <a:tile tx="0" ty="0" sx="100000" sy="100000" flip="none" algn="tl"/>
          </a:blipFill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extrusionH="50800" contourW="12700">
            <a:bevelT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Pie 65"/>
          <p:cNvSpPr/>
          <p:nvPr/>
        </p:nvSpPr>
        <p:spPr>
          <a:xfrm rot="10800000">
            <a:off x="6093069" y="5196305"/>
            <a:ext cx="775204" cy="777337"/>
          </a:xfrm>
          <a:prstGeom prst="pie">
            <a:avLst>
              <a:gd name="adj1" fmla="val 13507066"/>
              <a:gd name="adj2" fmla="val 16200000"/>
            </a:avLst>
          </a:prstGeom>
          <a:blipFill rotWithShape="1">
            <a:blip r:embed="rId3"/>
            <a:tile tx="0" ty="0" sx="100000" sy="100000" flip="none" algn="tl"/>
          </a:blipFill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extrusionH="50800" contourW="12700">
            <a:bevelT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Pie 66"/>
          <p:cNvSpPr/>
          <p:nvPr/>
        </p:nvSpPr>
        <p:spPr>
          <a:xfrm rot="18900000">
            <a:off x="6057356" y="5163827"/>
            <a:ext cx="775204" cy="777337"/>
          </a:xfrm>
          <a:prstGeom prst="pie">
            <a:avLst>
              <a:gd name="adj1" fmla="val 13507066"/>
              <a:gd name="adj2" fmla="val 16200000"/>
            </a:avLst>
          </a:prstGeom>
          <a:blipFill rotWithShape="1">
            <a:blip r:embed="rId3"/>
            <a:tile tx="0" ty="0" sx="100000" sy="100000" flip="none" algn="tl"/>
          </a:blipFill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extrusionH="50800" contourW="12700">
            <a:bevelT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Pie 67"/>
          <p:cNvSpPr/>
          <p:nvPr/>
        </p:nvSpPr>
        <p:spPr>
          <a:xfrm rot="16200000">
            <a:off x="6055143" y="5184529"/>
            <a:ext cx="775204" cy="777337"/>
          </a:xfrm>
          <a:prstGeom prst="pie">
            <a:avLst>
              <a:gd name="adj1" fmla="val 13507066"/>
              <a:gd name="adj2" fmla="val 16200000"/>
            </a:avLst>
          </a:prstGeom>
          <a:blipFill rotWithShape="1">
            <a:blip r:embed="rId3"/>
            <a:tile tx="0" ty="0" sx="100000" sy="100000" flip="none" algn="tl"/>
          </a:blipFill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extrusionH="50800" contourW="12700">
            <a:bevelT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73039" y="6023997"/>
            <a:ext cx="96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$1425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96388" y="4562086"/>
            <a:ext cx="584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</a:rPr>
              <a:t>6A</a:t>
            </a:r>
            <a:endParaRPr lang="en-US" sz="2800" b="1" dirty="0">
              <a:solidFill>
                <a:srgbClr val="000066"/>
              </a:solidFill>
            </a:endParaRPr>
          </a:p>
        </p:txBody>
      </p:sp>
      <p:sp>
        <p:nvSpPr>
          <p:cNvPr id="71" name="Pie 70"/>
          <p:cNvSpPr/>
          <p:nvPr/>
        </p:nvSpPr>
        <p:spPr>
          <a:xfrm>
            <a:off x="7498965" y="5160176"/>
            <a:ext cx="775204" cy="777337"/>
          </a:xfrm>
          <a:prstGeom prst="pie">
            <a:avLst>
              <a:gd name="adj1" fmla="val 13507066"/>
              <a:gd name="adj2" fmla="val 16200000"/>
            </a:avLst>
          </a:prstGeom>
          <a:blipFill rotWithShape="1">
            <a:blip r:embed="rId3"/>
            <a:tile tx="0" ty="0" sx="100000" sy="100000" flip="none" algn="tl"/>
          </a:blipFill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extrusionH="50800" contourW="12700">
            <a:bevelT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Pie 71"/>
          <p:cNvSpPr/>
          <p:nvPr/>
        </p:nvSpPr>
        <p:spPr>
          <a:xfrm rot="13500000">
            <a:off x="7500031" y="5210092"/>
            <a:ext cx="775204" cy="777337"/>
          </a:xfrm>
          <a:prstGeom prst="pie">
            <a:avLst>
              <a:gd name="adj1" fmla="val 13507066"/>
              <a:gd name="adj2" fmla="val 16200000"/>
            </a:avLst>
          </a:prstGeom>
          <a:blipFill rotWithShape="1">
            <a:blip r:embed="rId3"/>
            <a:tile tx="0" ty="0" sx="100000" sy="100000" flip="none" algn="tl"/>
          </a:blipFill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extrusionH="50800" contourW="12700">
            <a:bevelT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Pie 72"/>
          <p:cNvSpPr/>
          <p:nvPr/>
        </p:nvSpPr>
        <p:spPr>
          <a:xfrm rot="10800000">
            <a:off x="7521685" y="5209976"/>
            <a:ext cx="775204" cy="777337"/>
          </a:xfrm>
          <a:prstGeom prst="pie">
            <a:avLst>
              <a:gd name="adj1" fmla="val 13507066"/>
              <a:gd name="adj2" fmla="val 16200000"/>
            </a:avLst>
          </a:prstGeom>
          <a:blipFill rotWithShape="1">
            <a:blip r:embed="rId3"/>
            <a:tile tx="0" ty="0" sx="100000" sy="100000" flip="none" algn="tl"/>
          </a:blipFill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extrusionH="50800" contourW="12700">
            <a:bevelT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Pie 73"/>
          <p:cNvSpPr/>
          <p:nvPr/>
        </p:nvSpPr>
        <p:spPr>
          <a:xfrm rot="18900000">
            <a:off x="7485972" y="5177498"/>
            <a:ext cx="775204" cy="777337"/>
          </a:xfrm>
          <a:prstGeom prst="pie">
            <a:avLst>
              <a:gd name="adj1" fmla="val 13507066"/>
              <a:gd name="adj2" fmla="val 16200000"/>
            </a:avLst>
          </a:prstGeom>
          <a:blipFill rotWithShape="1">
            <a:blip r:embed="rId3"/>
            <a:tile tx="0" ty="0" sx="100000" sy="100000" flip="none" algn="tl"/>
          </a:blipFill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extrusionH="50800" contourW="12700">
            <a:bevelT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Pie 74"/>
          <p:cNvSpPr/>
          <p:nvPr/>
        </p:nvSpPr>
        <p:spPr>
          <a:xfrm rot="16200000">
            <a:off x="7483759" y="5198200"/>
            <a:ext cx="775204" cy="777337"/>
          </a:xfrm>
          <a:prstGeom prst="pie">
            <a:avLst>
              <a:gd name="adj1" fmla="val 13507066"/>
              <a:gd name="adj2" fmla="val 16200000"/>
            </a:avLst>
          </a:prstGeom>
          <a:blipFill rotWithShape="1">
            <a:blip r:embed="rId3"/>
            <a:tile tx="0" ty="0" sx="100000" sy="100000" flip="none" algn="tl"/>
          </a:blipFill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extrusionH="50800" contourW="12700">
            <a:bevelT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Pie 75"/>
          <p:cNvSpPr/>
          <p:nvPr/>
        </p:nvSpPr>
        <p:spPr>
          <a:xfrm rot="8100000">
            <a:off x="7534678" y="5194820"/>
            <a:ext cx="775204" cy="777337"/>
          </a:xfrm>
          <a:prstGeom prst="pie">
            <a:avLst>
              <a:gd name="adj1" fmla="val 13507066"/>
              <a:gd name="adj2" fmla="val 16200000"/>
            </a:avLst>
          </a:prstGeom>
          <a:blipFill rotWithShape="1">
            <a:blip r:embed="rId3"/>
            <a:tile tx="0" ty="0" sx="100000" sy="100000" flip="none" algn="tl"/>
          </a:blipFill>
          <a:effectLst>
            <a:outerShdw blurRad="40005" dist="22987" dir="5400000" algn="tl" rotWithShape="0">
              <a:schemeClr val="tx1">
                <a:alpha val="35000"/>
              </a:scheme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extrusionH="50800" contourW="12700">
            <a:bevelT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405042" y="6023997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$1710</a:t>
            </a:r>
            <a:endParaRPr lang="en-US" sz="2400" b="1" dirty="0">
              <a:solidFill>
                <a:srgbClr val="008000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763820" y="4254575"/>
            <a:ext cx="7619808" cy="779067"/>
            <a:chOff x="763820" y="4254575"/>
            <a:chExt cx="7619808" cy="779067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763820" y="5033642"/>
              <a:ext cx="7619808" cy="0"/>
            </a:xfrm>
            <a:prstGeom prst="line">
              <a:avLst/>
            </a:prstGeom>
            <a:ln w="38100" cap="rnd">
              <a:solidFill>
                <a:srgbClr val="800080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63820" y="4652295"/>
              <a:ext cx="7619808" cy="0"/>
            </a:xfrm>
            <a:prstGeom prst="line">
              <a:avLst/>
            </a:prstGeom>
            <a:ln w="38100" cap="rnd">
              <a:solidFill>
                <a:srgbClr val="800080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855331" y="4254575"/>
              <a:ext cx="28345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8000"/>
                  </a:solidFill>
                </a:rPr>
                <a:t>Direct Sales In Each Rank</a:t>
              </a:r>
              <a:endParaRPr lang="en-US" sz="2000" b="1" dirty="0">
                <a:solidFill>
                  <a:srgbClr val="008000"/>
                </a:solidFill>
              </a:endParaRPr>
            </a:p>
          </p:txBody>
        </p:sp>
        <p:sp>
          <p:nvSpPr>
            <p:cNvPr id="82" name="Left Bracket 81"/>
            <p:cNvSpPr/>
            <p:nvPr/>
          </p:nvSpPr>
          <p:spPr>
            <a:xfrm rot="5400000">
              <a:off x="3087680" y="2928813"/>
              <a:ext cx="371923" cy="3075044"/>
            </a:xfrm>
            <a:prstGeom prst="leftBracket">
              <a:avLst/>
            </a:prstGeom>
            <a:ln>
              <a:solidFill>
                <a:srgbClr val="8000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4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4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4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4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4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4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4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4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4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4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4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4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4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4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4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4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4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4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4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4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4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4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4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4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4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4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4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4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4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4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4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4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500"/>
                            </p:stCondLst>
                            <p:childTnLst>
                              <p:par>
                                <p:cTn id="28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4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4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4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4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000"/>
                            </p:stCondLst>
                            <p:childTnLst>
                              <p:par>
                                <p:cTn id="28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4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4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4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4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500"/>
                            </p:stCondLst>
                            <p:childTnLst>
                              <p:par>
                                <p:cTn id="29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4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4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4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4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00"/>
                            </p:stCondLst>
                            <p:childTnLst>
                              <p:par>
                                <p:cTn id="3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4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4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4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4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4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4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4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4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4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4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4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4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4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4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4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4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500"/>
                            </p:stCondLst>
                            <p:childTnLst>
                              <p:par>
                                <p:cTn id="3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4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4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4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4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000"/>
                            </p:stCondLst>
                            <p:childTnLst>
                              <p:par>
                                <p:cTn id="36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4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4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4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4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45" grpId="0"/>
      <p:bldP spid="46" grpId="0" animBg="1"/>
      <p:bldP spid="47" grpId="0"/>
      <p:bldP spid="48" grpId="0"/>
      <p:bldP spid="49" grpId="0" animBg="1"/>
      <p:bldP spid="50" grpId="0" animBg="1"/>
      <p:bldP spid="51" grpId="0"/>
      <p:bldP spid="52" grpId="0"/>
      <p:bldP spid="53" grpId="0" animBg="1"/>
      <p:bldP spid="54" grpId="0" animBg="1"/>
      <p:bldP spid="55" grpId="0" animBg="1"/>
      <p:bldP spid="56" grpId="0"/>
      <p:bldP spid="57" grpId="0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250" y="341313"/>
            <a:ext cx="8461375" cy="6143625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]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49250" y="346075"/>
            <a:ext cx="84613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660066"/>
                </a:solidFill>
                <a:cs typeface="Calibri" charset="0"/>
              </a:rPr>
              <a:t>Enagic® Patented Compensation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250" y="927340"/>
            <a:ext cx="8461375" cy="523220"/>
          </a:xfrm>
          <a:prstGeom prst="rect">
            <a:avLst/>
          </a:prstGeom>
          <a:noFill/>
        </p:spPr>
        <p:txBody>
          <a:bodyPr wrap="square" rIns="9144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</a:rPr>
              <a:t>How to advance in rank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3820" y="1585276"/>
            <a:ext cx="7619808" cy="381347"/>
            <a:chOff x="763820" y="1585276"/>
            <a:chExt cx="7619808" cy="3813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3820" y="1966623"/>
              <a:ext cx="7619808" cy="0"/>
            </a:xfrm>
            <a:prstGeom prst="line">
              <a:avLst/>
            </a:prstGeom>
            <a:ln w="38100" cap="rnd">
              <a:solidFill>
                <a:srgbClr val="800080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63820" y="1585276"/>
              <a:ext cx="7619808" cy="0"/>
            </a:xfrm>
            <a:prstGeom prst="line">
              <a:avLst/>
            </a:prstGeom>
            <a:ln w="38100" cap="rnd">
              <a:solidFill>
                <a:srgbClr val="800080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70014" y="1495067"/>
            <a:ext cx="920753" cy="2577232"/>
            <a:chOff x="670014" y="1495067"/>
            <a:chExt cx="920753" cy="2577232"/>
          </a:xfrm>
        </p:grpSpPr>
        <p:sp>
          <p:nvSpPr>
            <p:cNvPr id="9" name="TextBox 8"/>
            <p:cNvSpPr txBox="1"/>
            <p:nvPr/>
          </p:nvSpPr>
          <p:spPr>
            <a:xfrm>
              <a:off x="820800" y="1495067"/>
              <a:ext cx="584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66"/>
                  </a:solidFill>
                </a:rPr>
                <a:t>1A</a:t>
              </a:r>
              <a:endParaRPr lang="en-US" sz="2800" b="1" dirty="0">
                <a:solidFill>
                  <a:srgbClr val="000066"/>
                </a:solidFill>
              </a:endParaRPr>
            </a:p>
          </p:txBody>
        </p:sp>
        <p:sp>
          <p:nvSpPr>
            <p:cNvPr id="10" name="Pie 9"/>
            <p:cNvSpPr/>
            <p:nvPr/>
          </p:nvSpPr>
          <p:spPr>
            <a:xfrm>
              <a:off x="704797" y="2102271"/>
              <a:ext cx="775204" cy="777337"/>
            </a:xfrm>
            <a:prstGeom prst="pie">
              <a:avLst>
                <a:gd name="adj1" fmla="val 13507066"/>
                <a:gd name="adj2" fmla="val 16200000"/>
              </a:avLst>
            </a:prstGeom>
            <a:blipFill rotWithShape="1">
              <a:blip r:embed="rId3"/>
              <a:tile tx="0" ty="0" sx="100000" sy="100000" flip="none" algn="tl"/>
            </a:blipFill>
            <a:effectLst>
              <a:outerShdw blurRad="40005" dist="22987" dir="5400000" algn="tl" rotWithShape="0">
                <a:schemeClr val="tx1">
                  <a:alpha val="35000"/>
                </a:schemeClr>
              </a:outerShdw>
            </a:effectLst>
            <a:scene3d>
              <a:camera prst="perspectiveFront"/>
              <a:lightRig rig="soft" dir="t">
                <a:rot lat="0" lon="0" rev="0"/>
              </a:lightRig>
            </a:scene3d>
            <a:sp3d extrusionH="50800" contourW="12700">
              <a:bevelT/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8602" y="2956978"/>
              <a:ext cx="808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</a:rPr>
                <a:t>$285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014" y="3420839"/>
              <a:ext cx="920753" cy="651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 dirty="0" smtClean="0">
                  <a:solidFill>
                    <a:srgbClr val="000066"/>
                  </a:solidFill>
                </a:rPr>
                <a:t>1</a:t>
              </a:r>
              <a:r>
                <a:rPr lang="en-US" sz="2000" b="1" baseline="30000" dirty="0" smtClean="0">
                  <a:solidFill>
                    <a:srgbClr val="000066"/>
                  </a:solidFill>
                </a:rPr>
                <a:t>st </a:t>
              </a:r>
              <a:r>
                <a:rPr lang="en-US" sz="2000" b="1" dirty="0" smtClean="0">
                  <a:solidFill>
                    <a:srgbClr val="000066"/>
                  </a:solidFill>
                </a:rPr>
                <a:t>Sale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 b="1" dirty="0" smtClean="0">
                  <a:solidFill>
                    <a:srgbClr val="000066"/>
                  </a:solidFill>
                </a:rPr>
                <a:t>Direct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26740" y="1495067"/>
            <a:ext cx="979755" cy="2577232"/>
            <a:chOff x="1726740" y="1495067"/>
            <a:chExt cx="979755" cy="2577232"/>
          </a:xfrm>
        </p:grpSpPr>
        <p:sp>
          <p:nvSpPr>
            <p:cNvPr id="14" name="TextBox 13"/>
            <p:cNvSpPr txBox="1"/>
            <p:nvPr/>
          </p:nvSpPr>
          <p:spPr>
            <a:xfrm>
              <a:off x="1884142" y="1495067"/>
              <a:ext cx="584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66"/>
                  </a:solidFill>
                </a:rPr>
                <a:t>1A</a:t>
              </a:r>
              <a:endParaRPr lang="en-US" sz="2800" b="1" dirty="0">
                <a:solidFill>
                  <a:srgbClr val="000066"/>
                </a:solidFill>
              </a:endParaRPr>
            </a:p>
          </p:txBody>
        </p:sp>
        <p:sp>
          <p:nvSpPr>
            <p:cNvPr id="15" name="Pie 14"/>
            <p:cNvSpPr/>
            <p:nvPr/>
          </p:nvSpPr>
          <p:spPr>
            <a:xfrm>
              <a:off x="1771944" y="2097714"/>
              <a:ext cx="775204" cy="777337"/>
            </a:xfrm>
            <a:prstGeom prst="pie">
              <a:avLst>
                <a:gd name="adj1" fmla="val 13507066"/>
                <a:gd name="adj2" fmla="val 16200000"/>
              </a:avLst>
            </a:prstGeom>
            <a:blipFill rotWithShape="1">
              <a:blip r:embed="rId3"/>
              <a:tile tx="0" ty="0" sx="100000" sy="100000" flip="none" algn="tl"/>
            </a:blipFill>
            <a:effectLst>
              <a:outerShdw blurRad="40005" dist="22987" dir="5400000" algn="tl" rotWithShape="0">
                <a:schemeClr val="tx1">
                  <a:alpha val="35000"/>
                </a:schemeClr>
              </a:outerShdw>
            </a:effectLst>
            <a:scene3d>
              <a:camera prst="perspectiveFront"/>
              <a:lightRig rig="soft" dir="t">
                <a:rot lat="0" lon="0" rev="0"/>
              </a:lightRig>
            </a:scene3d>
            <a:sp3d extrusionH="50800" contourW="12700">
              <a:bevelT/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71944" y="2956978"/>
              <a:ext cx="808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</a:rPr>
                <a:t>$285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26740" y="3420839"/>
              <a:ext cx="979755" cy="651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 dirty="0" smtClean="0">
                  <a:solidFill>
                    <a:srgbClr val="000066"/>
                  </a:solidFill>
                </a:rPr>
                <a:t>2</a:t>
              </a:r>
              <a:r>
                <a:rPr lang="en-US" sz="2000" b="1" baseline="30000" dirty="0" smtClean="0">
                  <a:solidFill>
                    <a:srgbClr val="000066"/>
                  </a:solidFill>
                </a:rPr>
                <a:t>nd </a:t>
              </a:r>
              <a:r>
                <a:rPr lang="en-US" sz="2000" b="1" dirty="0" smtClean="0">
                  <a:solidFill>
                    <a:srgbClr val="000066"/>
                  </a:solidFill>
                </a:rPr>
                <a:t>Sale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 b="1" dirty="0" smtClean="0">
                  <a:solidFill>
                    <a:srgbClr val="000066"/>
                  </a:solidFill>
                </a:rPr>
                <a:t>Direct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02336" y="1495067"/>
            <a:ext cx="945800" cy="2577232"/>
            <a:chOff x="2802336" y="1495067"/>
            <a:chExt cx="945800" cy="2577232"/>
          </a:xfrm>
        </p:grpSpPr>
        <p:sp>
          <p:nvSpPr>
            <p:cNvPr id="19" name="TextBox 18"/>
            <p:cNvSpPr txBox="1"/>
            <p:nvPr/>
          </p:nvSpPr>
          <p:spPr>
            <a:xfrm>
              <a:off x="2948036" y="1495067"/>
              <a:ext cx="584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66"/>
                  </a:solidFill>
                </a:rPr>
                <a:t>2A</a:t>
              </a:r>
              <a:endParaRPr lang="en-US" sz="2800" b="1" dirty="0">
                <a:solidFill>
                  <a:srgbClr val="000066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835286" y="2093157"/>
              <a:ext cx="788197" cy="794659"/>
              <a:chOff x="2689228" y="5123280"/>
              <a:chExt cx="788197" cy="794659"/>
            </a:xfrm>
          </p:grpSpPr>
          <p:sp>
            <p:nvSpPr>
              <p:cNvPr id="23" name="Pie 22"/>
              <p:cNvSpPr/>
              <p:nvPr/>
            </p:nvSpPr>
            <p:spPr>
              <a:xfrm>
                <a:off x="2702221" y="5123280"/>
                <a:ext cx="775204" cy="777337"/>
              </a:xfrm>
              <a:prstGeom prst="pie">
                <a:avLst>
                  <a:gd name="adj1" fmla="val 13507066"/>
                  <a:gd name="adj2" fmla="val 16200000"/>
                </a:avLst>
              </a:prstGeom>
              <a:blipFill rotWithShape="1">
                <a:blip r:embed="rId3"/>
                <a:tile tx="0" ty="0" sx="100000" sy="100000" flip="none" algn="tl"/>
              </a:blipFill>
              <a:effectLst>
                <a:outerShdw blurRad="40005" dist="22987" dir="5400000" algn="tl" rotWithShape="0">
                  <a:schemeClr val="tx1">
                    <a:alpha val="35000"/>
                  </a:schemeClr>
                </a:outerShdw>
              </a:effectLst>
              <a:scene3d>
                <a:camera prst="perspectiveFront"/>
                <a:lightRig rig="soft" dir="t">
                  <a:rot lat="0" lon="0" rev="0"/>
                </a:lightRig>
              </a:scene3d>
              <a:sp3d extrusionH="50800" contourW="12700">
                <a:bevelT/>
                <a:contourClr>
                  <a:schemeClr val="tx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ie 23"/>
              <p:cNvSpPr/>
              <p:nvPr/>
            </p:nvSpPr>
            <p:spPr>
              <a:xfrm rot="18900000">
                <a:off x="2689228" y="5140602"/>
                <a:ext cx="775204" cy="777337"/>
              </a:xfrm>
              <a:prstGeom prst="pie">
                <a:avLst>
                  <a:gd name="adj1" fmla="val 13507066"/>
                  <a:gd name="adj2" fmla="val 16200000"/>
                </a:avLst>
              </a:prstGeom>
              <a:blipFill rotWithShape="1">
                <a:blip r:embed="rId3"/>
                <a:tile tx="0" ty="0" sx="100000" sy="100000" flip="none" algn="tl"/>
              </a:blipFill>
              <a:effectLst>
                <a:outerShdw blurRad="40005" dist="22987" dir="5400000" algn="tl" rotWithShape="0">
                  <a:schemeClr val="tx1">
                    <a:alpha val="35000"/>
                  </a:schemeClr>
                </a:outerShdw>
              </a:effectLst>
              <a:scene3d>
                <a:camera prst="perspectiveFront"/>
                <a:lightRig rig="soft" dir="t">
                  <a:rot lat="0" lon="0" rev="0"/>
                </a:lightRig>
              </a:scene3d>
              <a:sp3d extrusionH="50800" contourW="12700">
                <a:bevelT/>
                <a:contourClr>
                  <a:schemeClr val="tx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835838" y="2956978"/>
              <a:ext cx="808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</a:rPr>
                <a:t>$570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02336" y="3420839"/>
              <a:ext cx="945800" cy="651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 dirty="0" smtClean="0">
                  <a:solidFill>
                    <a:srgbClr val="000066"/>
                  </a:solidFill>
                </a:rPr>
                <a:t>3</a:t>
              </a:r>
              <a:r>
                <a:rPr lang="en-US" sz="2000" b="1" baseline="30000" dirty="0" smtClean="0">
                  <a:solidFill>
                    <a:srgbClr val="000066"/>
                  </a:solidFill>
                </a:rPr>
                <a:t>rd </a:t>
              </a:r>
              <a:r>
                <a:rPr lang="en-US" sz="2000" b="1" dirty="0" smtClean="0">
                  <a:solidFill>
                    <a:srgbClr val="000066"/>
                  </a:solidFill>
                </a:rPr>
                <a:t>Sale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 b="1" dirty="0" smtClean="0">
                  <a:solidFill>
                    <a:srgbClr val="000066"/>
                  </a:solidFill>
                </a:rPr>
                <a:t>Direct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99180" y="1495067"/>
            <a:ext cx="875218" cy="2854231"/>
            <a:chOff x="3899180" y="1495067"/>
            <a:chExt cx="875218" cy="2854231"/>
          </a:xfrm>
        </p:grpSpPr>
        <p:sp>
          <p:nvSpPr>
            <p:cNvPr id="26" name="TextBox 25"/>
            <p:cNvSpPr txBox="1"/>
            <p:nvPr/>
          </p:nvSpPr>
          <p:spPr>
            <a:xfrm>
              <a:off x="4011378" y="1495067"/>
              <a:ext cx="584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66"/>
                  </a:solidFill>
                </a:rPr>
                <a:t>3A</a:t>
              </a:r>
              <a:endParaRPr lang="en-US" sz="2800" b="1" dirty="0">
                <a:solidFill>
                  <a:srgbClr val="000066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917887" y="2088600"/>
              <a:ext cx="791477" cy="814295"/>
              <a:chOff x="3703066" y="5123280"/>
              <a:chExt cx="791477" cy="814295"/>
            </a:xfrm>
          </p:grpSpPr>
          <p:sp>
            <p:nvSpPr>
              <p:cNvPr id="30" name="Pie 29"/>
              <p:cNvSpPr/>
              <p:nvPr/>
            </p:nvSpPr>
            <p:spPr>
              <a:xfrm>
                <a:off x="3719339" y="5123280"/>
                <a:ext cx="775204" cy="777337"/>
              </a:xfrm>
              <a:prstGeom prst="pie">
                <a:avLst>
                  <a:gd name="adj1" fmla="val 13507066"/>
                  <a:gd name="adj2" fmla="val 16200000"/>
                </a:avLst>
              </a:prstGeom>
              <a:blipFill rotWithShape="1">
                <a:blip r:embed="rId3"/>
                <a:tile tx="0" ty="0" sx="100000" sy="100000" flip="none" algn="tl"/>
              </a:blipFill>
              <a:effectLst>
                <a:outerShdw blurRad="40005" dist="22987" dir="5400000" algn="tl" rotWithShape="0">
                  <a:schemeClr val="tx1">
                    <a:alpha val="35000"/>
                  </a:schemeClr>
                </a:outerShdw>
              </a:effectLst>
              <a:scene3d>
                <a:camera prst="perspectiveFront"/>
                <a:lightRig rig="soft" dir="t">
                  <a:rot lat="0" lon="0" rev="0"/>
                </a:lightRig>
              </a:scene3d>
              <a:sp3d extrusionH="50800" contourW="12700">
                <a:bevelT/>
                <a:contourClr>
                  <a:schemeClr val="tx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ie 30"/>
              <p:cNvSpPr/>
              <p:nvPr/>
            </p:nvSpPr>
            <p:spPr>
              <a:xfrm rot="18900000">
                <a:off x="3706346" y="5140602"/>
                <a:ext cx="775204" cy="777337"/>
              </a:xfrm>
              <a:prstGeom prst="pie">
                <a:avLst>
                  <a:gd name="adj1" fmla="val 13507066"/>
                  <a:gd name="adj2" fmla="val 16200000"/>
                </a:avLst>
              </a:prstGeom>
              <a:blipFill rotWithShape="1">
                <a:blip r:embed="rId3"/>
                <a:tile tx="0" ty="0" sx="100000" sy="100000" flip="none" algn="tl"/>
              </a:blipFill>
              <a:effectLst>
                <a:outerShdw blurRad="40005" dist="22987" dir="5400000" algn="tl" rotWithShape="0">
                  <a:schemeClr val="tx1">
                    <a:alpha val="35000"/>
                  </a:schemeClr>
                </a:outerShdw>
              </a:effectLst>
              <a:scene3d>
                <a:camera prst="perspectiveFront"/>
                <a:lightRig rig="soft" dir="t">
                  <a:rot lat="0" lon="0" rev="0"/>
                </a:lightRig>
              </a:scene3d>
              <a:sp3d extrusionH="50800" contourW="12700">
                <a:bevelT/>
                <a:contourClr>
                  <a:schemeClr val="tx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Pie 31"/>
              <p:cNvSpPr/>
              <p:nvPr/>
            </p:nvSpPr>
            <p:spPr>
              <a:xfrm rot="16200000">
                <a:off x="3704133" y="5161304"/>
                <a:ext cx="775204" cy="777337"/>
              </a:xfrm>
              <a:prstGeom prst="pie">
                <a:avLst>
                  <a:gd name="adj1" fmla="val 13507066"/>
                  <a:gd name="adj2" fmla="val 16200000"/>
                </a:avLst>
              </a:prstGeom>
              <a:blipFill rotWithShape="1">
                <a:blip r:embed="rId3"/>
                <a:tile tx="0" ty="0" sx="100000" sy="100000" flip="none" algn="tl"/>
              </a:blipFill>
              <a:effectLst>
                <a:outerShdw blurRad="40005" dist="22987" dir="5400000" algn="tl" rotWithShape="0">
                  <a:schemeClr val="tx1">
                    <a:alpha val="35000"/>
                  </a:schemeClr>
                </a:outerShdw>
              </a:effectLst>
              <a:scene3d>
                <a:camera prst="perspectiveFront"/>
                <a:lightRig rig="soft" dir="t">
                  <a:rot lat="0" lon="0" rev="0"/>
                </a:lightRig>
              </a:scene3d>
              <a:sp3d extrusionH="50800" contourW="12700">
                <a:bevelT/>
                <a:contourClr>
                  <a:schemeClr val="tx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899180" y="2956978"/>
              <a:ext cx="8086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</a:rPr>
                <a:t>$855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48531" y="3420839"/>
              <a:ext cx="825867" cy="928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 dirty="0" smtClean="0">
                  <a:solidFill>
                    <a:srgbClr val="000066"/>
                  </a:solidFill>
                </a:rPr>
                <a:t>Next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 b="1" dirty="0" smtClean="0">
                  <a:solidFill>
                    <a:srgbClr val="000066"/>
                  </a:solidFill>
                </a:rPr>
                <a:t>Direct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 b="1" dirty="0" smtClean="0">
                  <a:solidFill>
                    <a:srgbClr val="000066"/>
                  </a:solidFill>
                </a:rPr>
                <a:t>Sale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64071" y="1495067"/>
            <a:ext cx="966931" cy="2854231"/>
            <a:chOff x="4964071" y="1495067"/>
            <a:chExt cx="966931" cy="2854231"/>
          </a:xfrm>
        </p:grpSpPr>
        <p:sp>
          <p:nvSpPr>
            <p:cNvPr id="34" name="TextBox 33"/>
            <p:cNvSpPr txBox="1"/>
            <p:nvPr/>
          </p:nvSpPr>
          <p:spPr>
            <a:xfrm>
              <a:off x="5155417" y="1495067"/>
              <a:ext cx="584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66"/>
                  </a:solidFill>
                </a:rPr>
                <a:t>4A</a:t>
              </a:r>
              <a:endParaRPr lang="en-US" sz="2800" b="1" dirty="0">
                <a:solidFill>
                  <a:srgbClr val="000066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057850" y="2084043"/>
              <a:ext cx="793609" cy="826187"/>
              <a:chOff x="4738590" y="5123280"/>
              <a:chExt cx="793609" cy="826187"/>
            </a:xfrm>
          </p:grpSpPr>
          <p:sp>
            <p:nvSpPr>
              <p:cNvPr id="38" name="Pie 37"/>
              <p:cNvSpPr/>
              <p:nvPr/>
            </p:nvSpPr>
            <p:spPr>
              <a:xfrm>
                <a:off x="4754863" y="5123280"/>
                <a:ext cx="775204" cy="777337"/>
              </a:xfrm>
              <a:prstGeom prst="pie">
                <a:avLst>
                  <a:gd name="adj1" fmla="val 13507066"/>
                  <a:gd name="adj2" fmla="val 16200000"/>
                </a:avLst>
              </a:prstGeom>
              <a:blipFill rotWithShape="1">
                <a:blip r:embed="rId3"/>
                <a:tile tx="0" ty="0" sx="100000" sy="100000" flip="none" algn="tl"/>
              </a:blipFill>
              <a:effectLst>
                <a:outerShdw blurRad="40005" dist="22987" dir="5400000" algn="tl" rotWithShape="0">
                  <a:schemeClr val="tx1">
                    <a:alpha val="35000"/>
                  </a:schemeClr>
                </a:outerShdw>
              </a:effectLst>
              <a:scene3d>
                <a:camera prst="perspectiveFront"/>
                <a:lightRig rig="soft" dir="t">
                  <a:rot lat="0" lon="0" rev="0"/>
                </a:lightRig>
              </a:scene3d>
              <a:sp3d extrusionH="50800" contourW="12700">
                <a:bevelT/>
                <a:contourClr>
                  <a:schemeClr val="tx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ie 38"/>
              <p:cNvSpPr/>
              <p:nvPr/>
            </p:nvSpPr>
            <p:spPr>
              <a:xfrm rot="13500000">
                <a:off x="4755929" y="5173196"/>
                <a:ext cx="775204" cy="777337"/>
              </a:xfrm>
              <a:prstGeom prst="pie">
                <a:avLst>
                  <a:gd name="adj1" fmla="val 13507066"/>
                  <a:gd name="adj2" fmla="val 16200000"/>
                </a:avLst>
              </a:prstGeom>
              <a:blipFill rotWithShape="1">
                <a:blip r:embed="rId3"/>
                <a:tile tx="0" ty="0" sx="100000" sy="100000" flip="none" algn="tl"/>
              </a:blipFill>
              <a:effectLst>
                <a:outerShdw blurRad="40005" dist="22987" dir="5400000" algn="tl" rotWithShape="0">
                  <a:schemeClr val="tx1">
                    <a:alpha val="35000"/>
                  </a:schemeClr>
                </a:outerShdw>
              </a:effectLst>
              <a:scene3d>
                <a:camera prst="perspectiveFront"/>
                <a:lightRig rig="soft" dir="t">
                  <a:rot lat="0" lon="0" rev="0"/>
                </a:lightRig>
              </a:scene3d>
              <a:sp3d extrusionH="50800" contourW="12700">
                <a:bevelT/>
                <a:contourClr>
                  <a:schemeClr val="tx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Pie 39"/>
              <p:cNvSpPr/>
              <p:nvPr/>
            </p:nvSpPr>
            <p:spPr>
              <a:xfrm rot="18900000">
                <a:off x="4741870" y="5140602"/>
                <a:ext cx="775204" cy="777337"/>
              </a:xfrm>
              <a:prstGeom prst="pie">
                <a:avLst>
                  <a:gd name="adj1" fmla="val 13507066"/>
                  <a:gd name="adj2" fmla="val 16200000"/>
                </a:avLst>
              </a:prstGeom>
              <a:blipFill rotWithShape="1">
                <a:blip r:embed="rId3"/>
                <a:tile tx="0" ty="0" sx="100000" sy="100000" flip="none" algn="tl"/>
              </a:blipFill>
              <a:effectLst>
                <a:outerShdw blurRad="40005" dist="22987" dir="5400000" algn="tl" rotWithShape="0">
                  <a:schemeClr val="tx1">
                    <a:alpha val="35000"/>
                  </a:schemeClr>
                </a:outerShdw>
              </a:effectLst>
              <a:scene3d>
                <a:camera prst="perspectiveFront"/>
                <a:lightRig rig="soft" dir="t">
                  <a:rot lat="0" lon="0" rev="0"/>
                </a:lightRig>
              </a:scene3d>
              <a:sp3d extrusionH="50800" contourW="12700">
                <a:bevelT/>
                <a:contourClr>
                  <a:schemeClr val="tx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Pie 40"/>
              <p:cNvSpPr/>
              <p:nvPr/>
            </p:nvSpPr>
            <p:spPr>
              <a:xfrm rot="16200000">
                <a:off x="4739657" y="5161304"/>
                <a:ext cx="775204" cy="777337"/>
              </a:xfrm>
              <a:prstGeom prst="pie">
                <a:avLst>
                  <a:gd name="adj1" fmla="val 13507066"/>
                  <a:gd name="adj2" fmla="val 16200000"/>
                </a:avLst>
              </a:prstGeom>
              <a:blipFill rotWithShape="1">
                <a:blip r:embed="rId3"/>
                <a:tile tx="0" ty="0" sx="100000" sy="100000" flip="none" algn="tl"/>
              </a:blipFill>
              <a:effectLst>
                <a:outerShdw blurRad="40005" dist="22987" dir="5400000" algn="tl" rotWithShape="0">
                  <a:schemeClr val="tx1">
                    <a:alpha val="35000"/>
                  </a:schemeClr>
                </a:outerShdw>
              </a:effectLst>
              <a:scene3d>
                <a:camera prst="perspectiveFront"/>
                <a:lightRig rig="soft" dir="t">
                  <a:rot lat="0" lon="0" rev="0"/>
                </a:lightRig>
              </a:scene3d>
              <a:sp3d extrusionH="50800" contourW="12700">
                <a:bevelT/>
                <a:contourClr>
                  <a:schemeClr val="tx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964071" y="2956978"/>
              <a:ext cx="966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</a:rPr>
                <a:t>$1140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89974" y="3420839"/>
              <a:ext cx="825867" cy="928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 dirty="0">
                  <a:solidFill>
                    <a:srgbClr val="000066"/>
                  </a:solidFill>
                </a:rPr>
                <a:t>Next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 b="1" dirty="0">
                  <a:solidFill>
                    <a:srgbClr val="000066"/>
                  </a:solidFill>
                </a:rPr>
                <a:t>Direct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 b="1" dirty="0">
                  <a:solidFill>
                    <a:srgbClr val="000066"/>
                  </a:solidFill>
                </a:rPr>
                <a:t>Sale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185709" y="1495067"/>
            <a:ext cx="964627" cy="2854231"/>
            <a:chOff x="6185709" y="1495067"/>
            <a:chExt cx="964627" cy="2854231"/>
          </a:xfrm>
        </p:grpSpPr>
        <p:sp>
          <p:nvSpPr>
            <p:cNvPr id="43" name="TextBox 42"/>
            <p:cNvSpPr txBox="1"/>
            <p:nvPr/>
          </p:nvSpPr>
          <p:spPr>
            <a:xfrm>
              <a:off x="6375903" y="1495067"/>
              <a:ext cx="584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66"/>
                  </a:solidFill>
                </a:rPr>
                <a:t>5A</a:t>
              </a:r>
              <a:endParaRPr lang="en-US" sz="2800" b="1" dirty="0">
                <a:solidFill>
                  <a:srgbClr val="000066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266746" y="2079486"/>
              <a:ext cx="814197" cy="827137"/>
              <a:chOff x="5755708" y="5123280"/>
              <a:chExt cx="814197" cy="827137"/>
            </a:xfrm>
          </p:grpSpPr>
          <p:sp>
            <p:nvSpPr>
              <p:cNvPr id="47" name="Pie 46"/>
              <p:cNvSpPr/>
              <p:nvPr/>
            </p:nvSpPr>
            <p:spPr>
              <a:xfrm>
                <a:off x="5771981" y="5123280"/>
                <a:ext cx="775204" cy="777337"/>
              </a:xfrm>
              <a:prstGeom prst="pie">
                <a:avLst>
                  <a:gd name="adj1" fmla="val 13507066"/>
                  <a:gd name="adj2" fmla="val 16200000"/>
                </a:avLst>
              </a:prstGeom>
              <a:blipFill rotWithShape="1">
                <a:blip r:embed="rId3"/>
                <a:tile tx="0" ty="0" sx="100000" sy="100000" flip="none" algn="tl"/>
              </a:blipFill>
              <a:effectLst>
                <a:outerShdw blurRad="40005" dist="22987" dir="5400000" algn="tl" rotWithShape="0">
                  <a:schemeClr val="tx1">
                    <a:alpha val="35000"/>
                  </a:schemeClr>
                </a:outerShdw>
              </a:effectLst>
              <a:scene3d>
                <a:camera prst="perspectiveFront"/>
                <a:lightRig rig="soft" dir="t">
                  <a:rot lat="0" lon="0" rev="0"/>
                </a:lightRig>
              </a:scene3d>
              <a:sp3d extrusionH="50800" contourW="12700">
                <a:bevelT/>
                <a:contourClr>
                  <a:schemeClr val="tx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Pie 47"/>
              <p:cNvSpPr/>
              <p:nvPr/>
            </p:nvSpPr>
            <p:spPr>
              <a:xfrm rot="13500000">
                <a:off x="5773047" y="5173196"/>
                <a:ext cx="775204" cy="777337"/>
              </a:xfrm>
              <a:prstGeom prst="pie">
                <a:avLst>
                  <a:gd name="adj1" fmla="val 13507066"/>
                  <a:gd name="adj2" fmla="val 16200000"/>
                </a:avLst>
              </a:prstGeom>
              <a:blipFill rotWithShape="1">
                <a:blip r:embed="rId3"/>
                <a:tile tx="0" ty="0" sx="100000" sy="100000" flip="none" algn="tl"/>
              </a:blipFill>
              <a:effectLst>
                <a:outerShdw blurRad="40005" dist="22987" dir="5400000" algn="tl" rotWithShape="0">
                  <a:schemeClr val="tx1">
                    <a:alpha val="35000"/>
                  </a:schemeClr>
                </a:outerShdw>
              </a:effectLst>
              <a:scene3d>
                <a:camera prst="perspectiveFront"/>
                <a:lightRig rig="soft" dir="t">
                  <a:rot lat="0" lon="0" rev="0"/>
                </a:lightRig>
              </a:scene3d>
              <a:sp3d extrusionH="50800" contourW="12700">
                <a:bevelT/>
                <a:contourClr>
                  <a:schemeClr val="tx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Pie 48"/>
              <p:cNvSpPr/>
              <p:nvPr/>
            </p:nvSpPr>
            <p:spPr>
              <a:xfrm rot="10800000">
                <a:off x="5794701" y="5173080"/>
                <a:ext cx="775204" cy="777337"/>
              </a:xfrm>
              <a:prstGeom prst="pie">
                <a:avLst>
                  <a:gd name="adj1" fmla="val 13507066"/>
                  <a:gd name="adj2" fmla="val 16200000"/>
                </a:avLst>
              </a:prstGeom>
              <a:blipFill rotWithShape="1">
                <a:blip r:embed="rId3"/>
                <a:tile tx="0" ty="0" sx="100000" sy="100000" flip="none" algn="tl"/>
              </a:blipFill>
              <a:effectLst>
                <a:outerShdw blurRad="40005" dist="22987" dir="5400000" algn="tl" rotWithShape="0">
                  <a:schemeClr val="tx1">
                    <a:alpha val="35000"/>
                  </a:schemeClr>
                </a:outerShdw>
              </a:effectLst>
              <a:scene3d>
                <a:camera prst="perspectiveFront"/>
                <a:lightRig rig="soft" dir="t">
                  <a:rot lat="0" lon="0" rev="0"/>
                </a:lightRig>
              </a:scene3d>
              <a:sp3d extrusionH="50800" contourW="12700">
                <a:bevelT/>
                <a:contourClr>
                  <a:schemeClr val="tx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Pie 49"/>
              <p:cNvSpPr/>
              <p:nvPr/>
            </p:nvSpPr>
            <p:spPr>
              <a:xfrm rot="18900000">
                <a:off x="5758988" y="5140602"/>
                <a:ext cx="775204" cy="777337"/>
              </a:xfrm>
              <a:prstGeom prst="pie">
                <a:avLst>
                  <a:gd name="adj1" fmla="val 13507066"/>
                  <a:gd name="adj2" fmla="val 16200000"/>
                </a:avLst>
              </a:prstGeom>
              <a:blipFill rotWithShape="1">
                <a:blip r:embed="rId3"/>
                <a:tile tx="0" ty="0" sx="100000" sy="100000" flip="none" algn="tl"/>
              </a:blipFill>
              <a:effectLst>
                <a:outerShdw blurRad="40005" dist="22987" dir="5400000" algn="tl" rotWithShape="0">
                  <a:schemeClr val="tx1">
                    <a:alpha val="35000"/>
                  </a:schemeClr>
                </a:outerShdw>
              </a:effectLst>
              <a:scene3d>
                <a:camera prst="perspectiveFront"/>
                <a:lightRig rig="soft" dir="t">
                  <a:rot lat="0" lon="0" rev="0"/>
                </a:lightRig>
              </a:scene3d>
              <a:sp3d extrusionH="50800" contourW="12700">
                <a:bevelT/>
                <a:contourClr>
                  <a:schemeClr val="tx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Pie 50"/>
              <p:cNvSpPr/>
              <p:nvPr/>
            </p:nvSpPr>
            <p:spPr>
              <a:xfrm rot="16200000">
                <a:off x="5756775" y="5161304"/>
                <a:ext cx="775204" cy="777337"/>
              </a:xfrm>
              <a:prstGeom prst="pie">
                <a:avLst>
                  <a:gd name="adj1" fmla="val 13507066"/>
                  <a:gd name="adj2" fmla="val 16200000"/>
                </a:avLst>
              </a:prstGeom>
              <a:blipFill rotWithShape="1">
                <a:blip r:embed="rId3"/>
                <a:tile tx="0" ty="0" sx="100000" sy="100000" flip="none" algn="tl"/>
              </a:blipFill>
              <a:effectLst>
                <a:outerShdw blurRad="40005" dist="22987" dir="5400000" algn="tl" rotWithShape="0">
                  <a:schemeClr val="tx1">
                    <a:alpha val="35000"/>
                  </a:schemeClr>
                </a:outerShdw>
              </a:effectLst>
              <a:scene3d>
                <a:camera prst="perspectiveFront"/>
                <a:lightRig rig="soft" dir="t">
                  <a:rot lat="0" lon="0" rev="0"/>
                </a:lightRig>
              </a:scene3d>
              <a:sp3d extrusionH="50800" contourW="12700">
                <a:bevelT/>
                <a:contourClr>
                  <a:schemeClr val="tx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185709" y="2956978"/>
              <a:ext cx="964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</a:rPr>
                <a:t>$1425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95840" y="3420839"/>
              <a:ext cx="825867" cy="928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 dirty="0">
                  <a:solidFill>
                    <a:srgbClr val="000066"/>
                  </a:solidFill>
                </a:rPr>
                <a:t>Next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 b="1" dirty="0">
                  <a:solidFill>
                    <a:srgbClr val="000066"/>
                  </a:solidFill>
                </a:rPr>
                <a:t>Direct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 b="1" dirty="0">
                  <a:solidFill>
                    <a:srgbClr val="000066"/>
                  </a:solidFill>
                </a:rPr>
                <a:t>Sale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405042" y="1495067"/>
            <a:ext cx="966931" cy="2854231"/>
            <a:chOff x="7405042" y="1495067"/>
            <a:chExt cx="966931" cy="2854231"/>
          </a:xfrm>
        </p:grpSpPr>
        <p:sp>
          <p:nvSpPr>
            <p:cNvPr id="53" name="TextBox 52"/>
            <p:cNvSpPr txBox="1"/>
            <p:nvPr/>
          </p:nvSpPr>
          <p:spPr>
            <a:xfrm>
              <a:off x="7596388" y="1495067"/>
              <a:ext cx="584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66"/>
                  </a:solidFill>
                </a:rPr>
                <a:t>6A</a:t>
              </a:r>
              <a:endParaRPr lang="en-US" sz="2800" b="1" dirty="0">
                <a:solidFill>
                  <a:srgbClr val="000066"/>
                </a:solidFill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7482692" y="2093157"/>
              <a:ext cx="827190" cy="827137"/>
              <a:chOff x="6783264" y="5123280"/>
              <a:chExt cx="827190" cy="827137"/>
            </a:xfrm>
          </p:grpSpPr>
          <p:sp>
            <p:nvSpPr>
              <p:cNvPr id="57" name="Pie 56"/>
              <p:cNvSpPr/>
              <p:nvPr/>
            </p:nvSpPr>
            <p:spPr>
              <a:xfrm>
                <a:off x="6799537" y="5123280"/>
                <a:ext cx="775204" cy="777337"/>
              </a:xfrm>
              <a:prstGeom prst="pie">
                <a:avLst>
                  <a:gd name="adj1" fmla="val 13507066"/>
                  <a:gd name="adj2" fmla="val 16200000"/>
                </a:avLst>
              </a:prstGeom>
              <a:blipFill rotWithShape="1">
                <a:blip r:embed="rId3"/>
                <a:tile tx="0" ty="0" sx="100000" sy="100000" flip="none" algn="tl"/>
              </a:blipFill>
              <a:effectLst>
                <a:outerShdw blurRad="40005" dist="22987" dir="5400000" algn="tl" rotWithShape="0">
                  <a:schemeClr val="tx1">
                    <a:alpha val="35000"/>
                  </a:schemeClr>
                </a:outerShdw>
              </a:effectLst>
              <a:scene3d>
                <a:camera prst="perspectiveFront"/>
                <a:lightRig rig="soft" dir="t">
                  <a:rot lat="0" lon="0" rev="0"/>
                </a:lightRig>
              </a:scene3d>
              <a:sp3d extrusionH="50800" contourW="12700">
                <a:bevelT/>
                <a:contourClr>
                  <a:schemeClr val="tx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Pie 57"/>
              <p:cNvSpPr/>
              <p:nvPr/>
            </p:nvSpPr>
            <p:spPr>
              <a:xfrm rot="13500000">
                <a:off x="6800603" y="5173196"/>
                <a:ext cx="775204" cy="777337"/>
              </a:xfrm>
              <a:prstGeom prst="pie">
                <a:avLst>
                  <a:gd name="adj1" fmla="val 13507066"/>
                  <a:gd name="adj2" fmla="val 16200000"/>
                </a:avLst>
              </a:prstGeom>
              <a:blipFill rotWithShape="1">
                <a:blip r:embed="rId3"/>
                <a:tile tx="0" ty="0" sx="100000" sy="100000" flip="none" algn="tl"/>
              </a:blipFill>
              <a:effectLst>
                <a:outerShdw blurRad="40005" dist="22987" dir="5400000" algn="tl" rotWithShape="0">
                  <a:schemeClr val="tx1">
                    <a:alpha val="35000"/>
                  </a:schemeClr>
                </a:outerShdw>
              </a:effectLst>
              <a:scene3d>
                <a:camera prst="perspectiveFront"/>
                <a:lightRig rig="soft" dir="t">
                  <a:rot lat="0" lon="0" rev="0"/>
                </a:lightRig>
              </a:scene3d>
              <a:sp3d extrusionH="50800" contourW="12700">
                <a:bevelT/>
                <a:contourClr>
                  <a:schemeClr val="tx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Pie 58"/>
              <p:cNvSpPr/>
              <p:nvPr/>
            </p:nvSpPr>
            <p:spPr>
              <a:xfrm rot="10800000">
                <a:off x="6822257" y="5173080"/>
                <a:ext cx="775204" cy="777337"/>
              </a:xfrm>
              <a:prstGeom prst="pie">
                <a:avLst>
                  <a:gd name="adj1" fmla="val 13507066"/>
                  <a:gd name="adj2" fmla="val 16200000"/>
                </a:avLst>
              </a:prstGeom>
              <a:blipFill rotWithShape="1">
                <a:blip r:embed="rId3"/>
                <a:tile tx="0" ty="0" sx="100000" sy="100000" flip="none" algn="tl"/>
              </a:blipFill>
              <a:effectLst>
                <a:outerShdw blurRad="40005" dist="22987" dir="5400000" algn="tl" rotWithShape="0">
                  <a:schemeClr val="tx1">
                    <a:alpha val="35000"/>
                  </a:schemeClr>
                </a:outerShdw>
              </a:effectLst>
              <a:scene3d>
                <a:camera prst="perspectiveFront"/>
                <a:lightRig rig="soft" dir="t">
                  <a:rot lat="0" lon="0" rev="0"/>
                </a:lightRig>
              </a:scene3d>
              <a:sp3d extrusionH="50800" contourW="12700">
                <a:bevelT/>
                <a:contourClr>
                  <a:schemeClr val="tx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Pie 59"/>
              <p:cNvSpPr/>
              <p:nvPr/>
            </p:nvSpPr>
            <p:spPr>
              <a:xfrm rot="18900000">
                <a:off x="6786544" y="5140602"/>
                <a:ext cx="775204" cy="777337"/>
              </a:xfrm>
              <a:prstGeom prst="pie">
                <a:avLst>
                  <a:gd name="adj1" fmla="val 13507066"/>
                  <a:gd name="adj2" fmla="val 16200000"/>
                </a:avLst>
              </a:prstGeom>
              <a:blipFill rotWithShape="1">
                <a:blip r:embed="rId3"/>
                <a:tile tx="0" ty="0" sx="100000" sy="100000" flip="none" algn="tl"/>
              </a:blipFill>
              <a:effectLst>
                <a:outerShdw blurRad="40005" dist="22987" dir="5400000" algn="tl" rotWithShape="0">
                  <a:schemeClr val="tx1">
                    <a:alpha val="35000"/>
                  </a:schemeClr>
                </a:outerShdw>
              </a:effectLst>
              <a:scene3d>
                <a:camera prst="perspectiveFront"/>
                <a:lightRig rig="soft" dir="t">
                  <a:rot lat="0" lon="0" rev="0"/>
                </a:lightRig>
              </a:scene3d>
              <a:sp3d extrusionH="50800" contourW="12700">
                <a:bevelT/>
                <a:contourClr>
                  <a:schemeClr val="tx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Pie 60"/>
              <p:cNvSpPr/>
              <p:nvPr/>
            </p:nvSpPr>
            <p:spPr>
              <a:xfrm rot="16200000">
                <a:off x="6784331" y="5161304"/>
                <a:ext cx="775204" cy="777337"/>
              </a:xfrm>
              <a:prstGeom prst="pie">
                <a:avLst>
                  <a:gd name="adj1" fmla="val 13507066"/>
                  <a:gd name="adj2" fmla="val 16200000"/>
                </a:avLst>
              </a:prstGeom>
              <a:blipFill rotWithShape="1">
                <a:blip r:embed="rId3"/>
                <a:tile tx="0" ty="0" sx="100000" sy="100000" flip="none" algn="tl"/>
              </a:blipFill>
              <a:effectLst>
                <a:outerShdw blurRad="40005" dist="22987" dir="5400000" algn="tl" rotWithShape="0">
                  <a:schemeClr val="tx1">
                    <a:alpha val="35000"/>
                  </a:schemeClr>
                </a:outerShdw>
              </a:effectLst>
              <a:scene3d>
                <a:camera prst="perspectiveFront"/>
                <a:lightRig rig="soft" dir="t">
                  <a:rot lat="0" lon="0" rev="0"/>
                </a:lightRig>
              </a:scene3d>
              <a:sp3d extrusionH="50800" contourW="12700">
                <a:bevelT/>
                <a:contourClr>
                  <a:schemeClr val="tx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Pie 61"/>
              <p:cNvSpPr/>
              <p:nvPr/>
            </p:nvSpPr>
            <p:spPr>
              <a:xfrm rot="8100000">
                <a:off x="6835250" y="5157924"/>
                <a:ext cx="775204" cy="777337"/>
              </a:xfrm>
              <a:prstGeom prst="pie">
                <a:avLst>
                  <a:gd name="adj1" fmla="val 13507066"/>
                  <a:gd name="adj2" fmla="val 16200000"/>
                </a:avLst>
              </a:prstGeom>
              <a:blipFill rotWithShape="1">
                <a:blip r:embed="rId3"/>
                <a:tile tx="0" ty="0" sx="100000" sy="100000" flip="none" algn="tl"/>
              </a:blipFill>
              <a:effectLst>
                <a:outerShdw blurRad="40005" dist="22987" dir="5400000" algn="tl" rotWithShape="0">
                  <a:schemeClr val="tx1">
                    <a:alpha val="35000"/>
                  </a:schemeClr>
                </a:outerShdw>
              </a:effectLst>
              <a:scene3d>
                <a:camera prst="perspectiveFront"/>
                <a:lightRig rig="soft" dir="t">
                  <a:rot lat="0" lon="0" rev="0"/>
                </a:lightRig>
              </a:scene3d>
              <a:sp3d extrusionH="50800" contourW="12700">
                <a:bevelT/>
                <a:contourClr>
                  <a:schemeClr val="tx1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405042" y="2956978"/>
              <a:ext cx="966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</a:rPr>
                <a:t>$1710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10909" y="3420839"/>
              <a:ext cx="825867" cy="928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b="1" dirty="0">
                  <a:solidFill>
                    <a:srgbClr val="000066"/>
                  </a:solidFill>
                </a:rPr>
                <a:t>Next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 b="1" dirty="0">
                  <a:solidFill>
                    <a:srgbClr val="000066"/>
                  </a:solidFill>
                </a:rPr>
                <a:t>Direct</a:t>
              </a:r>
            </a:p>
            <a:p>
              <a:pPr algn="ctr">
                <a:lnSpc>
                  <a:spcPct val="90000"/>
                </a:lnSpc>
              </a:pPr>
              <a:r>
                <a:rPr lang="en-US" sz="2000" b="1" dirty="0">
                  <a:solidFill>
                    <a:srgbClr val="000066"/>
                  </a:solidFill>
                </a:rPr>
                <a:t>Sale</a:t>
              </a:r>
            </a:p>
          </p:txBody>
        </p:sp>
      </p:grpSp>
      <p:sp>
        <p:nvSpPr>
          <p:cNvPr id="63" name="Right Brace 62"/>
          <p:cNvSpPr/>
          <p:nvPr/>
        </p:nvSpPr>
        <p:spPr>
          <a:xfrm rot="5400000">
            <a:off x="2009139" y="2648429"/>
            <a:ext cx="389445" cy="3016338"/>
          </a:xfrm>
          <a:prstGeom prst="rightBrace">
            <a:avLst/>
          </a:prstGeom>
          <a:ln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30886" y="4279147"/>
            <a:ext cx="3755188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rgbClr val="000066"/>
                </a:solidFill>
              </a:rPr>
              <a:t>10 Group</a:t>
            </a:r>
            <a:r>
              <a:rPr lang="en-US" sz="2000" b="1" baseline="30000" dirty="0" smtClean="0">
                <a:solidFill>
                  <a:srgbClr val="000066"/>
                </a:solidFill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</a:rPr>
              <a:t>Sales - Direct or Indirect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62236" y="4935237"/>
            <a:ext cx="3755188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000066"/>
                </a:solidFill>
              </a:rPr>
              <a:t>20 Group</a:t>
            </a:r>
            <a:r>
              <a:rPr lang="en-US" sz="2000" b="1" baseline="30000" dirty="0" smtClean="0">
                <a:solidFill>
                  <a:srgbClr val="000066"/>
                </a:solidFill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</a:rPr>
              <a:t>Sales - Direct or Indirect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450204" y="5519342"/>
            <a:ext cx="3755188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000066"/>
                </a:solidFill>
              </a:rPr>
              <a:t>5</a:t>
            </a:r>
            <a:r>
              <a:rPr lang="en-US" sz="2000" b="1" dirty="0" smtClean="0">
                <a:solidFill>
                  <a:srgbClr val="000066"/>
                </a:solidFill>
              </a:rPr>
              <a:t>0 Group</a:t>
            </a:r>
            <a:r>
              <a:rPr lang="en-US" sz="2000" b="1" baseline="30000" dirty="0" smtClean="0">
                <a:solidFill>
                  <a:srgbClr val="000066"/>
                </a:solidFill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</a:rPr>
              <a:t>Sales - Direct or Indirect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17397" y="6141075"/>
            <a:ext cx="3890809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rgbClr val="000066"/>
                </a:solidFill>
              </a:rPr>
              <a:t>100 Group</a:t>
            </a:r>
            <a:r>
              <a:rPr lang="en-US" sz="2000" b="1" baseline="30000" dirty="0" smtClean="0">
                <a:solidFill>
                  <a:srgbClr val="000066"/>
                </a:solidFill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</a:rPr>
              <a:t>Sales - Direct or Indirect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95692" y="3961875"/>
            <a:ext cx="4161984" cy="1023655"/>
            <a:chOff x="695692" y="4046538"/>
            <a:chExt cx="4161984" cy="1023655"/>
          </a:xfrm>
        </p:grpSpPr>
        <p:sp>
          <p:nvSpPr>
            <p:cNvPr id="69" name="Right Brace 68"/>
            <p:cNvSpPr/>
            <p:nvPr/>
          </p:nvSpPr>
          <p:spPr>
            <a:xfrm rot="5400000">
              <a:off x="2547532" y="2828908"/>
              <a:ext cx="389445" cy="4093125"/>
            </a:xfrm>
            <a:prstGeom prst="rightBrace">
              <a:avLst/>
            </a:prstGeom>
            <a:ln>
              <a:solidFill>
                <a:srgbClr val="8000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4788817" y="4046538"/>
              <a:ext cx="68859" cy="634211"/>
            </a:xfrm>
            <a:prstGeom prst="line">
              <a:avLst/>
            </a:prstGeom>
            <a:ln>
              <a:solidFill>
                <a:srgbClr val="8000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695693" y="3961875"/>
            <a:ext cx="5413028" cy="1603883"/>
            <a:chOff x="695693" y="4027724"/>
            <a:chExt cx="5413028" cy="1603883"/>
          </a:xfrm>
        </p:grpSpPr>
        <p:sp>
          <p:nvSpPr>
            <p:cNvPr id="72" name="Right Brace 71"/>
            <p:cNvSpPr/>
            <p:nvPr/>
          </p:nvSpPr>
          <p:spPr>
            <a:xfrm rot="5400000">
              <a:off x="3137030" y="2800825"/>
              <a:ext cx="389445" cy="5272120"/>
            </a:xfrm>
            <a:prstGeom prst="rightBrace">
              <a:avLst/>
            </a:prstGeom>
            <a:ln>
              <a:solidFill>
                <a:srgbClr val="8000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>
              <a:stCxn id="72" idx="0"/>
            </p:cNvCxnSpPr>
            <p:nvPr/>
          </p:nvCxnSpPr>
          <p:spPr>
            <a:xfrm flipV="1">
              <a:off x="5967813" y="4027724"/>
              <a:ext cx="140908" cy="1214439"/>
            </a:xfrm>
            <a:prstGeom prst="line">
              <a:avLst/>
            </a:prstGeom>
            <a:ln>
              <a:solidFill>
                <a:srgbClr val="8000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95693" y="3961875"/>
            <a:ext cx="6677680" cy="2240553"/>
            <a:chOff x="695693" y="3961875"/>
            <a:chExt cx="6677680" cy="2240553"/>
          </a:xfrm>
        </p:grpSpPr>
        <p:sp>
          <p:nvSpPr>
            <p:cNvPr id="75" name="Right Brace 74"/>
            <p:cNvSpPr/>
            <p:nvPr/>
          </p:nvSpPr>
          <p:spPr>
            <a:xfrm rot="5400000">
              <a:off x="3774797" y="2733879"/>
              <a:ext cx="389445" cy="6547654"/>
            </a:xfrm>
            <a:prstGeom prst="rightBrace">
              <a:avLst/>
            </a:prstGeom>
            <a:ln>
              <a:solidFill>
                <a:srgbClr val="8000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stCxn id="75" idx="0"/>
            </p:cNvCxnSpPr>
            <p:nvPr/>
          </p:nvCxnSpPr>
          <p:spPr>
            <a:xfrm flipV="1">
              <a:off x="7243347" y="3961875"/>
              <a:ext cx="130026" cy="1851109"/>
            </a:xfrm>
            <a:prstGeom prst="line">
              <a:avLst/>
            </a:prstGeom>
            <a:ln>
              <a:solidFill>
                <a:srgbClr val="8000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349250" y="4806996"/>
            <a:ext cx="8461375" cy="954107"/>
          </a:xfrm>
          <a:prstGeom prst="rect">
            <a:avLst/>
          </a:prstGeom>
          <a:noFill/>
        </p:spPr>
        <p:txBody>
          <a:bodyPr wrap="square" rIns="9144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Direct Sale </a:t>
            </a:r>
            <a:r>
              <a:rPr lang="en-US" sz="2800" b="1" dirty="0" smtClean="0">
                <a:solidFill>
                  <a:srgbClr val="000066"/>
                </a:solidFill>
              </a:rPr>
              <a:t>is made by </a:t>
            </a:r>
            <a:r>
              <a:rPr lang="en-US" sz="2800" b="1" dirty="0" smtClean="0">
                <a:solidFill>
                  <a:srgbClr val="008000"/>
                </a:solidFill>
              </a:rPr>
              <a:t>You</a:t>
            </a:r>
          </a:p>
          <a:p>
            <a:pPr algn="ctr"/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Indirect Sale </a:t>
            </a:r>
            <a:r>
              <a:rPr lang="en-US" sz="2800" b="1" dirty="0" smtClean="0">
                <a:solidFill>
                  <a:srgbClr val="000066"/>
                </a:solidFill>
              </a:rPr>
              <a:t>is made by </a:t>
            </a:r>
            <a:r>
              <a:rPr lang="en-US" sz="2800" b="1" dirty="0" smtClean="0">
                <a:solidFill>
                  <a:srgbClr val="008000"/>
                </a:solidFill>
              </a:rPr>
              <a:t>Others</a:t>
            </a:r>
            <a:r>
              <a:rPr lang="en-US" sz="2800" b="1" dirty="0" smtClean="0">
                <a:solidFill>
                  <a:srgbClr val="000066"/>
                </a:solidFill>
              </a:rPr>
              <a:t> within your 8 points</a:t>
            </a:r>
          </a:p>
        </p:txBody>
      </p:sp>
    </p:spTree>
    <p:extLst>
      <p:ext uri="{BB962C8B-B14F-4D97-AF65-F5344CB8AC3E}">
        <p14:creationId xmlns:p14="http://schemas.microsoft.com/office/powerpoint/2010/main" val="51358798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 animBg="1"/>
      <p:bldP spid="64" grpId="0"/>
      <p:bldP spid="65" grpId="0"/>
      <p:bldP spid="66" grpId="0"/>
      <p:bldP spid="67" grpId="0"/>
      <p:bldP spid="77" grpId="0"/>
      <p:bldP spid="77" grpId="1"/>
      <p:bldP spid="77" grpId="2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/>
          <p:cNvSpPr>
            <a:spLocks noGrp="1"/>
          </p:cNvSpPr>
          <p:nvPr>
            <p:ph idx="1"/>
          </p:nvPr>
        </p:nvSpPr>
        <p:spPr bwMode="auto">
          <a:xfrm>
            <a:off x="0" y="1195388"/>
            <a:ext cx="9144000" cy="79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1875"/>
              </a:spcBef>
              <a:buFontTx/>
              <a:buNone/>
            </a:pPr>
            <a:r>
              <a:rPr lang="en-US" sz="40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Return on Investment</a:t>
            </a:r>
            <a:endParaRPr lang="en-US" sz="4000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0350" y="1992313"/>
            <a:ext cx="8534400" cy="419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5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Where can you get into a business for $4,000 and earn $30,000 – $150,000 in the first year?</a:t>
            </a:r>
          </a:p>
          <a:p>
            <a:pPr eaLnBrk="1" hangingPunct="1">
              <a:spcAft>
                <a:spcPts val="9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How do you recoup your $4000?</a:t>
            </a:r>
          </a:p>
          <a:p>
            <a:pPr eaLnBrk="1" hangingPunct="1">
              <a:spcAft>
                <a:spcPts val="9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I’m going to help you get 3 customers = $1140.</a:t>
            </a:r>
          </a:p>
          <a:p>
            <a:pPr eaLnBrk="1" hangingPunct="1">
              <a:spcAft>
                <a:spcPts val="9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You and I are going to help those 3 customers get 3 customers each.</a:t>
            </a:r>
          </a:p>
          <a:p>
            <a:pPr eaLnBrk="1" hangingPunct="1">
              <a:spcAft>
                <a:spcPts val="9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Total return on investment is $4560.</a:t>
            </a:r>
          </a:p>
          <a:p>
            <a:pPr eaLnBrk="1" hangingPunct="1">
              <a:spcAft>
                <a:spcPts val="90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It’s that simple.</a:t>
            </a:r>
          </a:p>
        </p:txBody>
      </p:sp>
    </p:spTree>
    <p:extLst>
      <p:ext uri="{BB962C8B-B14F-4D97-AF65-F5344CB8AC3E}">
        <p14:creationId xmlns:p14="http://schemas.microsoft.com/office/powerpoint/2010/main" val="174335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250" y="341313"/>
            <a:ext cx="8461375" cy="6143625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6259" name="Title 1"/>
          <p:cNvSpPr txBox="1">
            <a:spLocks/>
          </p:cNvSpPr>
          <p:nvPr/>
        </p:nvSpPr>
        <p:spPr bwMode="auto">
          <a:xfrm>
            <a:off x="349250" y="346075"/>
            <a:ext cx="84613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660066"/>
                </a:solidFill>
                <a:cs typeface="Calibri" charset="0"/>
              </a:rPr>
              <a:t>What The Top Earners are Doing</a:t>
            </a:r>
          </a:p>
        </p:txBody>
      </p:sp>
      <p:sp>
        <p:nvSpPr>
          <p:cNvPr id="39940" name="Content Placeholder 2"/>
          <p:cNvSpPr txBox="1">
            <a:spLocks/>
          </p:cNvSpPr>
          <p:nvPr/>
        </p:nvSpPr>
        <p:spPr bwMode="auto">
          <a:xfrm>
            <a:off x="1106488" y="1481138"/>
            <a:ext cx="757872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Calibri" charset="0"/>
              <a:buAutoNum type="arabicPeriod"/>
            </a:pPr>
            <a:r>
              <a:rPr lang="en-US" sz="2800" b="1" dirty="0">
                <a:solidFill>
                  <a:srgbClr val="000066"/>
                </a:solidFill>
              </a:rPr>
              <a:t> Share Your Story and Share Kangen Water</a:t>
            </a:r>
            <a:r>
              <a:rPr lang="en-US" sz="2800" b="1" baseline="30000" dirty="0">
                <a:solidFill>
                  <a:srgbClr val="000066"/>
                </a:solidFill>
              </a:rPr>
              <a:t>®</a:t>
            </a:r>
          </a:p>
          <a:p>
            <a:pPr eaLnBrk="1" hangingPunct="1">
              <a:spcBef>
                <a:spcPct val="50000"/>
              </a:spcBef>
              <a:buFont typeface="Calibri" charset="0"/>
              <a:buAutoNum type="arabicPeriod"/>
            </a:pPr>
            <a:r>
              <a:rPr lang="en-US" sz="2800" b="1" dirty="0">
                <a:solidFill>
                  <a:srgbClr val="000066"/>
                </a:solidFill>
              </a:rPr>
              <a:t> Educate and Inform</a:t>
            </a:r>
          </a:p>
          <a:p>
            <a:pPr eaLnBrk="1" hangingPunct="1">
              <a:spcBef>
                <a:spcPct val="50000"/>
              </a:spcBef>
              <a:buFont typeface="Calibri" charset="0"/>
              <a:buAutoNum type="arabicPeriod"/>
            </a:pPr>
            <a:r>
              <a:rPr lang="en-US" sz="2800" b="1" dirty="0">
                <a:solidFill>
                  <a:srgbClr val="000066"/>
                </a:solidFill>
              </a:rPr>
              <a:t> Live </a:t>
            </a:r>
            <a:r>
              <a:rPr lang="en-US" sz="2800" b="1" dirty="0" smtClean="0">
                <a:solidFill>
                  <a:srgbClr val="000066"/>
                </a:solidFill>
              </a:rPr>
              <a:t>Demos</a:t>
            </a:r>
          </a:p>
          <a:p>
            <a:pPr marL="512064" lvl="2" indent="0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66"/>
                </a:solidFill>
              </a:rPr>
              <a:t>or DVD</a:t>
            </a:r>
            <a:endParaRPr lang="en-US" sz="2800" b="1" dirty="0">
              <a:solidFill>
                <a:srgbClr val="000066"/>
              </a:solidFill>
            </a:endParaRPr>
          </a:p>
          <a:p>
            <a:pPr eaLnBrk="1" hangingPunct="1">
              <a:spcBef>
                <a:spcPct val="50000"/>
              </a:spcBef>
              <a:buFont typeface="Calibri" charset="0"/>
              <a:buAutoNum type="arabicPeriod"/>
            </a:pPr>
            <a:r>
              <a:rPr lang="en-US" sz="2800" b="1" dirty="0">
                <a:solidFill>
                  <a:srgbClr val="000066"/>
                </a:solidFill>
              </a:rPr>
              <a:t> Follow-Up</a:t>
            </a:r>
          </a:p>
          <a:p>
            <a:pPr eaLnBrk="1" hangingPunct="1">
              <a:spcBef>
                <a:spcPct val="50000"/>
              </a:spcBef>
              <a:buFont typeface="Calibri" charset="0"/>
              <a:buAutoNum type="arabicPeriod"/>
            </a:pPr>
            <a:r>
              <a:rPr lang="en-US" sz="2800" b="1" dirty="0">
                <a:solidFill>
                  <a:srgbClr val="000066"/>
                </a:solidFill>
              </a:rPr>
              <a:t> Duplicate</a:t>
            </a:r>
          </a:p>
        </p:txBody>
      </p:sp>
      <p:pic>
        <p:nvPicPr>
          <p:cNvPr id="39941" name="Picture 3" descr="top-earn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2863850"/>
            <a:ext cx="389413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349250" y="5699125"/>
            <a:ext cx="8461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b="1" i="1">
                <a:solidFill>
                  <a:srgbClr val="660066"/>
                </a:solidFill>
              </a:rPr>
              <a:t>Simplicity is the Key!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  <p:bldP spid="39942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250" y="341313"/>
            <a:ext cx="8461375" cy="6143625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" name="Picture 11" descr="money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3419475"/>
            <a:ext cx="32004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Title 1"/>
          <p:cNvSpPr txBox="1">
            <a:spLocks/>
          </p:cNvSpPr>
          <p:nvPr/>
        </p:nvSpPr>
        <p:spPr bwMode="auto">
          <a:xfrm>
            <a:off x="349250" y="346075"/>
            <a:ext cx="84613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660066"/>
                </a:solidFill>
                <a:cs typeface="Calibri" charset="0"/>
              </a:rPr>
              <a:t>The Reasons People Are Succeeding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046163" y="5911850"/>
            <a:ext cx="2924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New (Great Timing)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160463" y="5302250"/>
            <a:ext cx="2924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Rock Solid Company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236663" y="4641850"/>
            <a:ext cx="2924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Outstanding Products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389063" y="4033838"/>
            <a:ext cx="375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i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Puppy Dog Marketing Approach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541463" y="346075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Phenomenal Compensation Program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846263" y="286385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High-Power Overrides &amp; Bonuses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227263" y="231775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Target Market: </a:t>
            </a:r>
            <a:r>
              <a:rPr lang="en-US" sz="1800" b="1" i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Everybody!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760663" y="174625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Simple &amp; Duplicatable System</a:t>
            </a:r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531813" y="5913438"/>
            <a:ext cx="381000" cy="3810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565150" y="5289550"/>
            <a:ext cx="381000" cy="3810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627063" y="4632325"/>
            <a:ext cx="381000" cy="3810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750888" y="4027488"/>
            <a:ext cx="381000" cy="3810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6"/>
          <p:cNvSpPr>
            <a:spLocks noChangeArrowheads="1"/>
          </p:cNvSpPr>
          <p:nvPr/>
        </p:nvSpPr>
        <p:spPr bwMode="auto">
          <a:xfrm>
            <a:off x="931863" y="3432175"/>
            <a:ext cx="381000" cy="3810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7"/>
          <p:cNvSpPr>
            <a:spLocks noChangeArrowheads="1"/>
          </p:cNvSpPr>
          <p:nvPr/>
        </p:nvSpPr>
        <p:spPr bwMode="auto">
          <a:xfrm>
            <a:off x="1169988" y="2836863"/>
            <a:ext cx="381000" cy="3810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8"/>
          <p:cNvSpPr>
            <a:spLocks noChangeArrowheads="1"/>
          </p:cNvSpPr>
          <p:nvPr/>
        </p:nvSpPr>
        <p:spPr bwMode="auto">
          <a:xfrm>
            <a:off x="1536700" y="2274888"/>
            <a:ext cx="381000" cy="3810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9"/>
          <p:cNvSpPr>
            <a:spLocks noChangeArrowheads="1"/>
          </p:cNvSpPr>
          <p:nvPr/>
        </p:nvSpPr>
        <p:spPr bwMode="auto">
          <a:xfrm>
            <a:off x="2065338" y="1751013"/>
            <a:ext cx="381000" cy="3810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349250" y="1063625"/>
            <a:ext cx="8461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8000"/>
                </a:solidFill>
                <a:latin typeface="Arial" charset="0"/>
                <a:cs typeface="Arial" charset="0"/>
              </a:rPr>
              <a:t>All The Lights Are Green!</a:t>
            </a:r>
          </a:p>
        </p:txBody>
      </p:sp>
      <p:pic>
        <p:nvPicPr>
          <p:cNvPr id="33" name="Picture 4" descr="green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1231900"/>
            <a:ext cx="65563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build="allAtOnce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250" y="341313"/>
            <a:ext cx="8461375" cy="6143625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307" name="Title 1"/>
          <p:cNvSpPr txBox="1">
            <a:spLocks/>
          </p:cNvSpPr>
          <p:nvPr/>
        </p:nvSpPr>
        <p:spPr bwMode="auto">
          <a:xfrm>
            <a:off x="349250" y="346075"/>
            <a:ext cx="846137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660066"/>
                </a:solidFill>
                <a:cs typeface="Calibri" charset="0"/>
              </a:rPr>
              <a:t>Join a Winning </a:t>
            </a:r>
            <a:r>
              <a:rPr lang="en-US" sz="4000" b="1" dirty="0" smtClean="0">
                <a:solidFill>
                  <a:srgbClr val="660066"/>
                </a:solidFill>
                <a:cs typeface="Calibri" charset="0"/>
              </a:rPr>
              <a:t>Team</a:t>
            </a:r>
          </a:p>
          <a:p>
            <a:pPr algn="ctr" eaLnBrk="1" hangingPunct="1"/>
            <a:r>
              <a:rPr lang="en-US" sz="4000" b="1" dirty="0" smtClean="0">
                <a:solidFill>
                  <a:srgbClr val="008000"/>
                </a:solidFill>
                <a:cs typeface="Calibri" charset="0"/>
              </a:rPr>
              <a:t>One Team. One Dream. One System.</a:t>
            </a:r>
            <a:endParaRPr lang="en-US" sz="4000" b="1" dirty="0">
              <a:solidFill>
                <a:srgbClr val="008000"/>
              </a:solidFill>
              <a:cs typeface="Calibri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27876" y="1820752"/>
            <a:ext cx="79375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You’re in business for yourself, but not by yourself.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We provide training and support.</a:t>
            </a:r>
          </a:p>
          <a:p>
            <a:pPr eaLnBrk="1" hangingPunct="1">
              <a:spcAft>
                <a:spcPts val="0"/>
              </a:spcAft>
              <a:buFont typeface="Arial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Almost </a:t>
            </a:r>
            <a:r>
              <a:rPr lang="en-US" sz="3200" b="1" dirty="0" smtClean="0">
                <a:solidFill>
                  <a:srgbClr val="002060"/>
                </a:solidFill>
              </a:rPr>
              <a:t>every day of</a:t>
            </a:r>
          </a:p>
          <a:p>
            <a:pPr marL="347472" indent="0" eaLnBrk="1" hangingPunct="1">
              <a:spcAft>
                <a:spcPts val="0"/>
              </a:spcAft>
            </a:pPr>
            <a:r>
              <a:rPr lang="en-US" sz="3200" b="1" dirty="0" smtClean="0">
                <a:solidFill>
                  <a:srgbClr val="002060"/>
                </a:solidFill>
              </a:rPr>
              <a:t>the week</a:t>
            </a:r>
            <a:r>
              <a:rPr lang="en-US" sz="3200" b="1" dirty="0">
                <a:solidFill>
                  <a:srgbClr val="002060"/>
                </a:solidFill>
              </a:rPr>
              <a:t>, there is </a:t>
            </a:r>
            <a:r>
              <a:rPr lang="en-US" sz="3200" b="1" dirty="0" smtClean="0">
                <a:solidFill>
                  <a:srgbClr val="002060"/>
                </a:solidFill>
              </a:rPr>
              <a:t>a</a:t>
            </a:r>
          </a:p>
          <a:p>
            <a:pPr marL="347472" indent="0" eaLnBrk="1" hangingPunct="1">
              <a:spcAft>
                <a:spcPts val="0"/>
              </a:spcAft>
            </a:pPr>
            <a:r>
              <a:rPr lang="en-US" sz="3200" b="1" dirty="0" smtClean="0">
                <a:solidFill>
                  <a:srgbClr val="002060"/>
                </a:solidFill>
              </a:rPr>
              <a:t>presentation </a:t>
            </a:r>
            <a:r>
              <a:rPr lang="en-US" sz="3200" b="1" dirty="0">
                <a:solidFill>
                  <a:srgbClr val="002060"/>
                </a:solidFill>
              </a:rPr>
              <a:t>like this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that you can </a:t>
            </a:r>
            <a:r>
              <a:rPr lang="en-US" sz="3200" b="1" dirty="0" smtClean="0">
                <a:solidFill>
                  <a:srgbClr val="002060"/>
                </a:solidFill>
              </a:rPr>
              <a:t>send</a:t>
            </a:r>
            <a:r>
              <a:rPr lang="en-US" sz="3200" b="1" dirty="0">
                <a:solidFill>
                  <a:srgbClr val="002060"/>
                </a:solidFill>
              </a:rPr>
              <a:t/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your prospects </a:t>
            </a:r>
            <a:r>
              <a:rPr lang="en-US" sz="3200" b="1" dirty="0">
                <a:solidFill>
                  <a:srgbClr val="002060"/>
                </a:solidFill>
              </a:rPr>
              <a:t>to.</a:t>
            </a:r>
          </a:p>
        </p:txBody>
      </p:sp>
      <p:pic>
        <p:nvPicPr>
          <p:cNvPr id="40965" name="Picture 2" descr="Attorneys-49227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3735388"/>
            <a:ext cx="343693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0" y="1066800"/>
            <a:ext cx="70104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>
                <a:solidFill>
                  <a:srgbClr val="660066"/>
                </a:solidFill>
                <a:latin typeface="Arial" charset="0"/>
                <a:cs typeface="Arial" charset="0"/>
              </a:rPr>
              <a:t>Dr. Theodore </a:t>
            </a:r>
            <a:r>
              <a:rPr lang="en-US" sz="4000" dirty="0" err="1">
                <a:solidFill>
                  <a:srgbClr val="660066"/>
                </a:solidFill>
                <a:latin typeface="Arial" charset="0"/>
                <a:cs typeface="Arial" charset="0"/>
              </a:rPr>
              <a:t>Baroody</a:t>
            </a:r>
            <a:endParaRPr lang="en-US" sz="4000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pic>
        <p:nvPicPr>
          <p:cNvPr id="22531" name="Picture 2" descr="Alkalize or D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124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2819400" y="1905000"/>
            <a:ext cx="609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ja-JP" altLang="en-US" sz="1800" i="1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 i="1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The countless names attached to illnesses do not really matter. What does matter is that they all come from the same </a:t>
            </a:r>
            <a:r>
              <a:rPr lang="en-US" altLang="ja-JP" sz="1800" b="1" i="1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root cause</a:t>
            </a:r>
            <a:r>
              <a:rPr lang="en-US" altLang="ja-JP" sz="1800" i="1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…</a:t>
            </a:r>
          </a:p>
          <a:p>
            <a:pPr algn="ctr" eaLnBrk="1" hangingPunct="1"/>
            <a:r>
              <a:rPr lang="en-US" sz="1800" i="1" u="sng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too much tissue acid waste in the body!</a:t>
            </a:r>
            <a:r>
              <a:rPr lang="ja-JP" altLang="en-US" sz="1800" i="1" u="sng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1800" i="1" u="sng" dirty="0">
              <a:solidFill>
                <a:srgbClr val="0000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895600" y="3048000"/>
            <a:ext cx="56388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en-US" sz="4000" kern="0" dirty="0">
                <a:solidFill>
                  <a:srgbClr val="660066"/>
                </a:solidFill>
                <a:latin typeface="Arial" pitchFamily="34" charset="0"/>
                <a:ea typeface="+mj-ea"/>
                <a:cs typeface="Arial" pitchFamily="34" charset="0"/>
              </a:rPr>
              <a:t>F. </a:t>
            </a:r>
            <a:r>
              <a:rPr lang="en-US" sz="4000" kern="0" dirty="0" err="1">
                <a:solidFill>
                  <a:srgbClr val="660066"/>
                </a:solidFill>
                <a:latin typeface="Arial" pitchFamily="34" charset="0"/>
                <a:ea typeface="+mj-ea"/>
                <a:cs typeface="Arial" pitchFamily="34" charset="0"/>
              </a:rPr>
              <a:t>Batmanghelidj</a:t>
            </a:r>
            <a:r>
              <a:rPr lang="en-US" sz="4000" kern="0" dirty="0">
                <a:solidFill>
                  <a:srgbClr val="660066"/>
                </a:solidFill>
                <a:latin typeface="Arial" pitchFamily="34" charset="0"/>
                <a:ea typeface="+mj-ea"/>
                <a:cs typeface="Arial" pitchFamily="34" charset="0"/>
              </a:rPr>
              <a:t>, MD</a:t>
            </a:r>
            <a:r>
              <a:rPr lang="en-US" sz="4400" kern="0" dirty="0">
                <a:solidFill>
                  <a:srgbClr val="660066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4400" kern="0" dirty="0">
                <a:solidFill>
                  <a:srgbClr val="660066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US" sz="2400" kern="0" dirty="0">
              <a:solidFill>
                <a:srgbClr val="660066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1" name="Picture 2" descr="Water for Health, for Healing, for Life by F. Batmanghelidj: Download 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33800"/>
            <a:ext cx="22098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Your Body's Many Cries for Water by F. Batmanghelidj: Book 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28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547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Box 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158982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Payment Options for SD501</a:t>
            </a:r>
            <a:endParaRPr lang="en-US" sz="4000" b="1" dirty="0">
              <a:solidFill>
                <a:srgbClr val="6600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457200" y="2129824"/>
            <a:ext cx="8229600" cy="411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sz="2400" dirty="0">
                <a:solidFill>
                  <a:srgbClr val="000066"/>
                </a:solidFill>
                <a:latin typeface="Arial" charset="0"/>
                <a:cs typeface="Arial" charset="0"/>
              </a:rPr>
              <a:t>P</a:t>
            </a:r>
            <a:r>
              <a:rPr lang="en-US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urchase your machine TODAY</a:t>
            </a:r>
            <a:r>
              <a:rPr lang="en-US" sz="2400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and receive a 30 day money back guarantee.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There is NO financial risk on your part.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Pay In Full with a Credit Card.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or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Use one of our several 3</a:t>
            </a:r>
            <a:r>
              <a:rPr lang="en-US" sz="2400" baseline="30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rd</a:t>
            </a:r>
            <a:r>
              <a:rPr lang="en-US" sz="2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party finance companies, starting for as little as $44.00 per month, no interest for twelve months for people that qualify.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250" y="341313"/>
            <a:ext cx="8461375" cy="6143625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49250" y="1673520"/>
            <a:ext cx="8461375" cy="265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7200" b="1" dirty="0" smtClean="0">
                <a:solidFill>
                  <a:srgbClr val="660066"/>
                </a:solidFill>
                <a:cs typeface="Calibri" charset="0"/>
              </a:rPr>
              <a:t>Are You Ready</a:t>
            </a:r>
          </a:p>
          <a:p>
            <a:pPr algn="ctr" eaLnBrk="1" hangingPunct="1"/>
            <a:r>
              <a:rPr lang="en-US" sz="7200" b="1" dirty="0" smtClean="0">
                <a:solidFill>
                  <a:srgbClr val="660066"/>
                </a:solidFill>
                <a:cs typeface="Calibri" charset="0"/>
              </a:rPr>
              <a:t>to Get Started?</a:t>
            </a:r>
            <a:endParaRPr lang="en-US" sz="7200" b="1" dirty="0">
              <a:solidFill>
                <a:srgbClr val="660066"/>
              </a:solidFill>
              <a:cs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9250" y="341313"/>
            <a:ext cx="8461375" cy="6143625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403" name="Title 1"/>
          <p:cNvSpPr txBox="1">
            <a:spLocks/>
          </p:cNvSpPr>
          <p:nvPr/>
        </p:nvSpPr>
        <p:spPr bwMode="auto">
          <a:xfrm>
            <a:off x="349250" y="346075"/>
            <a:ext cx="84613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660066"/>
                </a:solidFill>
                <a:cs typeface="Calibri" charset="0"/>
              </a:rPr>
              <a:t>This Concludes Today’s Presentation</a:t>
            </a:r>
          </a:p>
        </p:txBody>
      </p:sp>
      <p:sp>
        <p:nvSpPr>
          <p:cNvPr id="43012" name="Content Placeholder 2"/>
          <p:cNvSpPr txBox="1">
            <a:spLocks/>
          </p:cNvSpPr>
          <p:nvPr/>
        </p:nvSpPr>
        <p:spPr bwMode="auto">
          <a:xfrm>
            <a:off x="798513" y="1181100"/>
            <a:ext cx="76358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66"/>
                </a:solidFill>
                <a:cs typeface="Calibri" charset="0"/>
              </a:rPr>
              <a:t>Get back with the person who invited you here.</a:t>
            </a:r>
          </a:p>
          <a:p>
            <a:pPr algn="ctr" eaLnBrk="1" hangingPunct="1">
              <a:lnSpc>
                <a:spcPct val="200000"/>
              </a:lnSpc>
            </a:pPr>
            <a:r>
              <a:rPr lang="en-US" sz="2800" b="1">
                <a:solidFill>
                  <a:srgbClr val="000066"/>
                </a:solidFill>
                <a:cs typeface="Calibri" charset="0"/>
              </a:rPr>
              <a:t>Thank you for joining us today.</a:t>
            </a:r>
            <a:endParaRPr lang="en-US" sz="3600" b="1">
              <a:solidFill>
                <a:srgbClr val="000066"/>
              </a:solidFill>
              <a:cs typeface="Calibri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526573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4000" b="1">
                <a:solidFill>
                  <a:srgbClr val="000066"/>
                </a:solidFill>
                <a:latin typeface="Monotype Corsiva" charset="0"/>
                <a:ea typeface="ＭＳ Ｐゴシック" charset="0"/>
                <a:cs typeface="ＭＳ Ｐゴシック" charset="0"/>
              </a:rPr>
              <a:t>Change Your Water…Change Your Life!</a:t>
            </a:r>
            <a:endParaRPr lang="en-US" sz="4000" b="1">
              <a:solidFill>
                <a:srgbClr val="000066"/>
              </a:solidFill>
              <a:latin typeface="Monotype Corsiv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200400" y="6200775"/>
            <a:ext cx="27432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17" descr="enagicgoldstand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3173413"/>
            <a:ext cx="22209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466725" y="1752600"/>
            <a:ext cx="82311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u="sng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FDA Disclaimer</a:t>
            </a:r>
            <a:r>
              <a:rPr lang="en-US" sz="3200" b="1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br>
              <a:rPr lang="en-US" sz="3200" b="1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3200" b="1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 sz="3200" b="1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3200" b="1">
                <a:latin typeface="Arial" charset="0"/>
                <a:ea typeface="ＭＳ Ｐゴシック" charset="0"/>
                <a:cs typeface="Arial" charset="0"/>
              </a:rPr>
              <a:t>These statements and products have not been evaluated by the FDA. </a:t>
            </a:r>
            <a:br>
              <a:rPr lang="en-US" sz="3200" b="1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3200" b="1"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 sz="3200" b="1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3200" b="1">
                <a:latin typeface="Arial" charset="0"/>
                <a:ea typeface="ＭＳ Ｐゴシック" charset="0"/>
                <a:cs typeface="Arial" charset="0"/>
              </a:rPr>
              <a:t>Please note that this presentation is not intended to treat or cure any disease, nor should any of the subject matter be taken as medical advice. </a:t>
            </a:r>
            <a:br>
              <a:rPr lang="en-US" sz="3200" b="1">
                <a:latin typeface="Arial" charset="0"/>
                <a:ea typeface="ＭＳ Ｐゴシック" charset="0"/>
                <a:cs typeface="Arial" charset="0"/>
              </a:rPr>
            </a:br>
            <a:endParaRPr lang="en-US" sz="3200" b="1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 txBox="1">
            <a:spLocks/>
          </p:cNvSpPr>
          <p:nvPr/>
        </p:nvSpPr>
        <p:spPr bwMode="auto">
          <a:xfrm>
            <a:off x="568325" y="1185863"/>
            <a:ext cx="8031163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2060"/>
                </a:solidFill>
                <a:latin typeface="Arial" charset="0"/>
                <a:cs typeface="Arial" charset="0"/>
              </a:rPr>
              <a:t>In the 1950s, scientific </a:t>
            </a:r>
            <a:r>
              <a:rPr lang="en-US" altLang="ja-JP" sz="2800" dirty="0">
                <a:solidFill>
                  <a:srgbClr val="000066"/>
                </a:solidFill>
                <a:latin typeface="Arial" charset="0"/>
                <a:ea typeface="ＭＳ Ｐゴシック" charset="0"/>
                <a:cs typeface="Arial" charset="0"/>
              </a:rPr>
              <a:t>research was conducted in several unique locations around the world.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ja-JP" sz="2800" dirty="0">
                <a:solidFill>
                  <a:srgbClr val="000066"/>
                </a:solidFill>
                <a:latin typeface="Arial" charset="0"/>
                <a:ea typeface="ＭＳ Ｐゴシック" charset="0"/>
                <a:cs typeface="Arial" charset="0"/>
              </a:rPr>
              <a:t>For thousands of years these places have maintained legendary status as a natural source for “</a:t>
            </a:r>
            <a:r>
              <a:rPr lang="en-US" altLang="ja-JP" sz="2800" b="1" i="1" dirty="0">
                <a:solidFill>
                  <a:srgbClr val="000066"/>
                </a:solidFill>
                <a:latin typeface="Arial" charset="0"/>
                <a:ea typeface="ＭＳ Ｐゴシック" charset="0"/>
                <a:cs typeface="Arial" charset="0"/>
              </a:rPr>
              <a:t>Miracle Water</a:t>
            </a:r>
            <a:r>
              <a:rPr lang="en-US" altLang="ja-JP" sz="2800" dirty="0">
                <a:solidFill>
                  <a:srgbClr val="000066"/>
                </a:solidFill>
                <a:latin typeface="Arial" charset="0"/>
                <a:ea typeface="ＭＳ Ｐゴシック" charset="0"/>
                <a:cs typeface="Arial" charset="0"/>
              </a:rPr>
              <a:t>.”</a:t>
            </a:r>
            <a:endParaRPr lang="en-US" sz="28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82650" y="3492500"/>
            <a:ext cx="77168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b="1" dirty="0">
                <a:solidFill>
                  <a:srgbClr val="6600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● </a:t>
            </a:r>
            <a:r>
              <a:rPr lang="en-US" b="1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Lourdes, France			</a:t>
            </a:r>
            <a:r>
              <a:rPr lang="en-US" b="1" dirty="0">
                <a:solidFill>
                  <a:srgbClr val="6600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● </a:t>
            </a:r>
            <a:r>
              <a:rPr lang="en-US" b="1" dirty="0" err="1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Nordenau</a:t>
            </a:r>
            <a:r>
              <a:rPr lang="en-US" b="1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, Germany</a:t>
            </a:r>
          </a:p>
          <a:p>
            <a:pPr eaLnBrk="1" hangingPunct="1">
              <a:lnSpc>
                <a:spcPct val="120000"/>
              </a:lnSpc>
            </a:pPr>
            <a:r>
              <a:rPr lang="en-US" b="1" dirty="0">
                <a:solidFill>
                  <a:srgbClr val="6600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● </a:t>
            </a:r>
            <a:r>
              <a:rPr lang="en-US" b="1" dirty="0" err="1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Tlacote</a:t>
            </a:r>
            <a:r>
              <a:rPr lang="en-US" b="1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, Mexico			</a:t>
            </a:r>
            <a:r>
              <a:rPr lang="en-US" b="1" dirty="0">
                <a:solidFill>
                  <a:srgbClr val="6600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● </a:t>
            </a:r>
            <a:r>
              <a:rPr lang="en-US" b="1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Delhi, India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4521200"/>
            <a:ext cx="91440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66"/>
                </a:solidFill>
                <a:latin typeface="Arial" charset="0"/>
                <a:cs typeface="Arial" charset="0"/>
              </a:rPr>
              <a:t>The “</a:t>
            </a:r>
            <a:r>
              <a:rPr lang="en-US" altLang="ja-JP" sz="2800" b="1" i="1">
                <a:solidFill>
                  <a:srgbClr val="000066"/>
                </a:solidFill>
                <a:latin typeface="Arial" charset="0"/>
                <a:cs typeface="Arial" charset="0"/>
              </a:rPr>
              <a:t>Miracle Healing Water</a:t>
            </a:r>
            <a:r>
              <a:rPr lang="en-US" altLang="ja-JP" sz="2800">
                <a:solidFill>
                  <a:srgbClr val="000066"/>
                </a:solidFill>
                <a:latin typeface="Arial" charset="0"/>
                <a:cs typeface="Arial" charset="0"/>
              </a:rPr>
              <a:t>”</a:t>
            </a:r>
          </a:p>
          <a:p>
            <a:pPr algn="ctr" eaLnBrk="1" hangingPunct="1"/>
            <a:r>
              <a:rPr lang="en-US" altLang="ja-JP" sz="2800">
                <a:solidFill>
                  <a:srgbClr val="000066"/>
                </a:solidFill>
                <a:latin typeface="Arial" charset="0"/>
                <a:cs typeface="Arial" charset="0"/>
              </a:rPr>
              <a:t>at each location had one thing in common: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ja-JP" sz="2800">
                <a:solidFill>
                  <a:srgbClr val="000066"/>
                </a:solidFill>
                <a:latin typeface="Arial" charset="0"/>
                <a:cs typeface="Arial" charset="0"/>
              </a:rPr>
              <a:t>An Abundance of Active Hydrogen,</a:t>
            </a:r>
          </a:p>
          <a:p>
            <a:pPr algn="ctr" eaLnBrk="1" hangingPunct="1"/>
            <a:r>
              <a:rPr lang="en-US" altLang="ja-JP" sz="2800">
                <a:solidFill>
                  <a:srgbClr val="000066"/>
                </a:solidFill>
                <a:latin typeface="Arial" charset="0"/>
                <a:cs typeface="Arial" charset="0"/>
              </a:rPr>
              <a:t>also known as </a:t>
            </a:r>
            <a:r>
              <a:rPr lang="en-US" altLang="ja-JP" sz="2800" b="1">
                <a:solidFill>
                  <a:srgbClr val="660066"/>
                </a:solidFill>
                <a:latin typeface="Arial" charset="0"/>
                <a:cs typeface="Arial" charset="0"/>
              </a:rPr>
              <a:t>Alkaline Water</a:t>
            </a:r>
            <a:r>
              <a:rPr lang="en-US" altLang="ja-JP" sz="2800">
                <a:solidFill>
                  <a:srgbClr val="000066"/>
                </a:solidFill>
                <a:latin typeface="Arial" charset="0"/>
                <a:cs typeface="Arial" charset="0"/>
              </a:rPr>
              <a:t>.</a:t>
            </a:r>
            <a:endParaRPr lang="en-US" sz="280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80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6629" name="TextBox 13"/>
          <p:cNvSpPr txBox="1">
            <a:spLocks noChangeArrowheads="1"/>
          </p:cNvSpPr>
          <p:nvPr/>
        </p:nvSpPr>
        <p:spPr bwMode="auto">
          <a:xfrm>
            <a:off x="0" y="6553200"/>
            <a:ext cx="9144000" cy="307975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www.HumanBodyworks.com/water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Default Design">
      <a:majorFont>
        <a:latin typeface=""/>
        <a:ea typeface="Arial"/>
        <a:cs typeface=""/>
      </a:majorFont>
      <a:minorFont>
        <a:latin typeface="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0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14632</TotalTime>
  <Words>2892</Words>
  <Application>Microsoft Macintosh PowerPoint</Application>
  <PresentationFormat>On-screen Show (4:3)</PresentationFormat>
  <Paragraphs>577</Paragraphs>
  <Slides>72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Office Theme</vt:lpstr>
      <vt:lpstr>10_Default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Consuming Acidic Foods and Beverages Drains Our Alkaline Buffers</vt:lpstr>
      <vt:lpstr>Dr. Theodore Baroody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BEFORE</vt:lpstr>
      <vt:lpstr>BEFORE</vt:lpstr>
      <vt:lpstr>PowerPoint Presentation</vt:lpstr>
      <vt:lpstr>Do you suffer from…?</vt:lpstr>
      <vt:lpstr>PowerPoint Presentation</vt:lpstr>
      <vt:lpstr>PowerPoint Presentation</vt:lpstr>
      <vt:lpstr>PowerPoint Presentation</vt:lpstr>
      <vt:lpstr>PowerPoint Presentation</vt:lpstr>
      <vt:lpstr>7 Different Waters by SD501 A Complete Household System!</vt:lpstr>
      <vt:lpstr>There are No Independent Water Ionizer Reviews Online</vt:lpstr>
      <vt:lpstr>The Difference is Clear</vt:lpstr>
      <vt:lpstr>The Difference is Clear</vt:lpstr>
      <vt:lpstr>Why Ionized Water Cannot be Sold in Stores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A Concern?</vt:lpstr>
      <vt:lpstr>How Referrals Offset Your Cost</vt:lpstr>
      <vt:lpstr>7 Reasons Why You Can’t Afford NOT to Buy an SD501</vt:lpstr>
      <vt:lpstr>PowerPoint Presentation</vt:lpstr>
      <vt:lpstr>PowerPoint Presentation</vt:lpstr>
      <vt:lpstr>PowerPoint Presentation</vt:lpstr>
      <vt:lpstr>So You Still Want To Think About It?</vt:lpstr>
      <vt:lpstr>Your Spouse Not Here Tonight?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Adina Ruskin</dc:creator>
  <cp:lastModifiedBy>Adina Ruskin</cp:lastModifiedBy>
  <cp:revision>433</cp:revision>
  <cp:lastPrinted>2012-03-08T15:27:25Z</cp:lastPrinted>
  <dcterms:created xsi:type="dcterms:W3CDTF">2011-07-19T21:44:04Z</dcterms:created>
  <dcterms:modified xsi:type="dcterms:W3CDTF">2012-03-29T22:43:40Z</dcterms:modified>
</cp:coreProperties>
</file>